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310" r:id="rId2"/>
    <p:sldId id="257" r:id="rId3"/>
    <p:sldId id="279" r:id="rId4"/>
    <p:sldId id="314" r:id="rId5"/>
    <p:sldId id="303" r:id="rId6"/>
    <p:sldId id="315" r:id="rId7"/>
    <p:sldId id="304" r:id="rId8"/>
    <p:sldId id="319" r:id="rId9"/>
    <p:sldId id="320" r:id="rId10"/>
    <p:sldId id="321" r:id="rId11"/>
    <p:sldId id="323" r:id="rId12"/>
    <p:sldId id="324" r:id="rId13"/>
    <p:sldId id="322" r:id="rId14"/>
    <p:sldId id="316" r:id="rId15"/>
    <p:sldId id="311" r:id="rId16"/>
    <p:sldId id="326" r:id="rId17"/>
    <p:sldId id="312" r:id="rId18"/>
    <p:sldId id="318" r:id="rId19"/>
    <p:sldId id="258" r:id="rId20"/>
    <p:sldId id="317" r:id="rId21"/>
    <p:sldId id="325" r:id="rId22"/>
    <p:sldId id="265" r:id="rId23"/>
  </p:sldIdLst>
  <p:sldSz cx="12192000" cy="6858000"/>
  <p:notesSz cx="6858000" cy="9144000"/>
  <p:embeddedFontLst>
    <p:embeddedFont>
      <p:font typeface="나눔스퀘어라운드OTF Bold" panose="020B0600000101010101" pitchFamily="34" charset="-127"/>
      <p:bold r:id="rId25"/>
    </p:embeddedFont>
    <p:embeddedFont>
      <p:font typeface="나눔스퀘어라운드OTF ExtraBold" panose="020B0600000101010101" pitchFamily="34" charset="-127"/>
      <p:bold r:id="rId26"/>
    </p:embeddedFont>
    <p:embeddedFont>
      <p:font typeface="함초롬바탕" panose="02030604000101010101" pitchFamily="18" charset="-128"/>
      <p:regular r:id="rId27"/>
      <p:bold r:id="rId28"/>
    </p:embeddedFont>
    <p:embeddedFont>
      <p:font typeface="맑은 고딕" panose="020B0503020000020004" pitchFamily="34" charset="-127"/>
      <p:regular r:id="rId29"/>
      <p:bold r:id="rId30"/>
    </p:embeddedFont>
    <p:embeddedFont>
      <p:font typeface="나눔스퀘어라운드 ExtraBold" panose="020B0600000101010101" pitchFamily="34" charset="-127"/>
      <p:bold r:id="rId31"/>
    </p:embeddedFont>
    <p:embeddedFont>
      <p:font typeface="나눔스퀘어라운드 Regular" panose="020B0600000101010101" pitchFamily="34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genial SemiBold" panose="020F0502020204030204" pitchFamily="34" charset="0"/>
      <p:regular r:id="rId37"/>
      <p:bold r:id="rId38"/>
      <p:boldItalic r:id="rId39"/>
    </p:embeddedFont>
    <p:embeddedFont>
      <p:font typeface="NanumSquareRound ExtraBold" panose="020B0600000101010101" pitchFamily="34" charset="-127"/>
      <p:bold r:id="rId40"/>
    </p:embeddedFont>
    <p:embeddedFont>
      <p:font typeface="NanumSquareRound Regular" panose="020B0600000101010101" pitchFamily="34" charset="-127"/>
      <p:regular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SemiBold" panose="020F0502020204030204" pitchFamily="34" charset="0"/>
      <p:regular r:id="rId46"/>
      <p:bold r:id="rId47"/>
      <p:italic r:id="rId48"/>
      <p:boldItalic r:id="rId49"/>
    </p:embeddedFont>
    <p:embeddedFont>
      <p:font typeface="Tenorite" pitchFamily="2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E8E"/>
    <a:srgbClr val="939EC3"/>
    <a:srgbClr val="333D5B"/>
    <a:srgbClr val="B3BBD5"/>
    <a:srgbClr val="948A54"/>
    <a:srgbClr val="8693BC"/>
    <a:srgbClr val="C9C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85704"/>
  </p:normalViewPr>
  <p:slideViewPr>
    <p:cSldViewPr snapToGrid="0">
      <p:cViewPr varScale="1">
        <p:scale>
          <a:sx n="105" d="100"/>
          <a:sy n="105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70CB8-3BFE-4262-8508-A361A7F921C3}" type="datetimeFigureOut">
              <a:rPr lang="ko-KR" altLang="en-US" smtClean="0"/>
              <a:t>2022. 12. 12.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DD2CC-96E4-4BA9-B28F-A3F680F2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78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TTS list </a:t>
            </a:r>
            <a:r>
              <a:rPr lang="ko-KR" altLang="ko-Kore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및 음성 재생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: </a:t>
            </a:r>
            <a:r>
              <a:rPr lang="ko-KR" altLang="ko-Kore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생성한 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TTS </a:t>
            </a:r>
            <a:r>
              <a:rPr lang="ko-KR" altLang="ko-Kore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파일들을 읽어와서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Tablewiget</a:t>
            </a:r>
            <a:r>
              <a:rPr lang="ko-KR" altLang="ko-Kore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에서 표시하고 </a:t>
            </a:r>
            <a:r>
              <a:rPr lang="ko-KR" altLang="ko-Kore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더블클릭이벤트를넣어</a:t>
            </a:r>
            <a:r>
              <a:rPr lang="ko-KR" altLang="ko-Kore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더블클릭하면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 TTS</a:t>
            </a:r>
            <a:r>
              <a:rPr lang="ko-KR" altLang="ko-Kore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가 재생되게 하였습니다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. TTS</a:t>
            </a:r>
            <a:r>
              <a:rPr lang="ko-KR" altLang="ko-Kore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재생은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Qmediaplayer</a:t>
            </a:r>
            <a:r>
              <a:rPr lang="ko-KR" altLang="ko-Kore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Qmediaplaylist</a:t>
            </a:r>
            <a:r>
              <a:rPr lang="ko-KR" altLang="ko-Kore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이용하여 제작하였습니다</a:t>
            </a:r>
            <a:r>
              <a:rPr lang="ko-Kore-KR" altLang="ko-Kore-KR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07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사용자 편의에 맞춰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TTS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음성을 배속 가능하게 설정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TTS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배속 설정을 위해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ffmpeg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모듈을 인스톨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Ffmpeg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동영상를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재생할 때 쓰이는 코덱으로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미디어 포맷 변환 도구이다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pip install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ffmpeg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Python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TTS(Text-to-Speech)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다양한 방법으로 할 수 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인터넷이 연결된 상태에서 자연스러운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합성음성을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제공하는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google TTS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서비스를 사용하였다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Google Text to Speech API : Google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 제공하는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TTS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서비스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gTTS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라는 모듈을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인스톨해야함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엑셀파일로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입력받은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대본을 줄 단위로 구분하여 한 </a:t>
            </a:r>
            <a:r>
              <a:rPr lang="ko-KR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줄씩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TTS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 생성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pip install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gTTS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75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mp4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파일을 불러와서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webrtcvad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(Google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개발한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Vad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사용할 수 있게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wav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변환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librosa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wav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파일을 읽어서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webrtcvad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사용할 수 있게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sample rate = 16000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설정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Frame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클래스를 정의해서 각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frame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bytes, timestamp, duration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저장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frame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길이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 20ms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각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frame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음성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비음성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webrtcvad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이용해서 판단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비음성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frame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저장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Queue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사용해서 연속된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비음성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구간 구별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0.5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초 이상의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비음성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구간 추출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807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드래그를 통해 리스트에 넣은 시간 정보를 받아와 해당하는 </a:t>
            </a:r>
            <a:r>
              <a:rPr lang="en-US" altLang="ko-KR" dirty="0" err="1"/>
              <a:t>tts</a:t>
            </a:r>
            <a:r>
              <a:rPr lang="ko-KR" altLang="en-US" dirty="0"/>
              <a:t> 파일을 찾고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Moviepy</a:t>
            </a:r>
            <a:r>
              <a:rPr lang="en-US" altLang="ko-KR" dirty="0"/>
              <a:t> </a:t>
            </a:r>
            <a:r>
              <a:rPr lang="ko-KR" altLang="en-US" dirty="0"/>
              <a:t>라이브러리에서 제공하는 오디오 추출</a:t>
            </a:r>
            <a:r>
              <a:rPr lang="en-US" altLang="ko-KR" dirty="0"/>
              <a:t>, </a:t>
            </a:r>
            <a:r>
              <a:rPr lang="ko-KR" altLang="en-US" dirty="0"/>
              <a:t>합성 기능을 이용해</a:t>
            </a:r>
            <a:endParaRPr lang="en-US" altLang="ko-KR" dirty="0"/>
          </a:p>
          <a:p>
            <a:r>
              <a:rPr lang="ko-KR" altLang="en-US" dirty="0"/>
              <a:t>해당하는 시간에 음성을 합성해 하나의 오디오 파일을 만들어 영상의 오디오로 넣는다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072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56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Gui</a:t>
            </a:r>
            <a:r>
              <a:rPr lang="ko-KR" altLang="en-US" dirty="0"/>
              <a:t>에 대한 설명</a:t>
            </a:r>
            <a:r>
              <a:rPr lang="en-US" altLang="ko-KR" dirty="0"/>
              <a:t>..?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738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어떤 부분 개발했는지 설명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필요없을거</a:t>
            </a:r>
            <a:r>
              <a:rPr lang="ko-KR" altLang="en-US" dirty="0"/>
              <a:t> 같으면 지워도 무방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816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 두번째 프로토타입 영상으로 대체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441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281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8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798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73025" algn="l" defTabSz="914400" rtl="0" eaLnBrk="1" fontAlgn="auto" latinLnBrk="1" hangingPunct="1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1.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피드백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받은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대로는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기능을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다소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축소하더라도</a:t>
            </a:r>
            <a:r>
              <a:rPr lang="en-US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이런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기능이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있다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정도로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보여주는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수준이더라도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추가해보는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게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어떻겠냐는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피드백을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받았는데</a:t>
            </a:r>
            <a:r>
              <a:rPr lang="en-US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프로토타입이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마무리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되는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대로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추후에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진행해보도록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함초롬바탕" panose="02030604000101010101" pitchFamily="18" charset="-127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Open Sans" panose="020B0606030504020204" pitchFamily="34" charset="0"/>
              </a:rPr>
              <a:t>노력해보겠다</a:t>
            </a:r>
            <a:r>
              <a:rPr lang="en-US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73025" algn="l" defTabSz="914400" rtl="0" eaLnBrk="1" fontAlgn="auto" latinLnBrk="1" hangingPunct="1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-&gt; YOLO</a:t>
            </a:r>
            <a:r>
              <a:rPr lang="ko-KR" altLang="en-US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와 같은 간단히 적용해 볼 수 있는 </a:t>
            </a:r>
            <a:r>
              <a:rPr lang="en-US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Object Detection </a:t>
            </a:r>
            <a:r>
              <a:rPr lang="ko-KR" altLang="en-US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모델을 통해 영상 편집자로 하여금 적절한 키워드 등을 추천해주는 등의 기능이 추가 예정입니다</a:t>
            </a:r>
            <a:r>
              <a:rPr lang="en-US" altLang="ko-KR" sz="1200" dirty="0">
                <a:solidFill>
                  <a:srgbClr val="555555"/>
                </a:solidFill>
                <a:effectLst/>
                <a:latin typeface="Open Sans" panose="020B0606030504020204" pitchFamily="34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2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920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626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 Regular"/>
              </a:rPr>
              <a:t>‘시각장애인을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SquareRound Regular"/>
              </a:rPr>
              <a:t>위한’이라는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 Regular"/>
              </a:rPr>
              <a:t> 타이틀이 붙지만 볼 수 없는 상황에서 ‘누구라도’ 화면해설을 설정하면 궁금함이라는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SquareRound Regular"/>
              </a:rPr>
              <a:t>방지턱을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 Regular"/>
              </a:rPr>
              <a:t> 넘을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SquareRound Regular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591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81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Information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 Algorithm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where the voice will be guided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voice between images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개발해야 할 부분은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단계로 나누어지는데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먼저 영상 안에 어떤 정보가 있는지 분석합니다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다음으로 분석한 많은 정보들 중 어떤 정보를 어떻게 전달할 것인지 알고리즘에 의해 판단합니다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전달할 정보를 어느 위치에서 음성으로 안내할 것인지 파악한 후 영상 사이에 적절히 삽입하여 안내합니다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음성이 안내될 위치는 대사와 겹치지 않는 빈 공간에 화면보다 먼저 나오지 않아야 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2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015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GUI: Pyqt5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QT design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사용해서 제작하였습니다</a:t>
            </a: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en-US" altLang="ko-Kore-KR" sz="1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QVdieowidget</a:t>
            </a:r>
            <a:r>
              <a:rPr lang="ko-KR" altLang="ko-Kore-KR" sz="1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동영상 </a:t>
            </a:r>
            <a:r>
              <a:rPr lang="ko-KR" altLang="ko-Kore-KR" sz="1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플레이어틀을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만들었고 </a:t>
            </a:r>
            <a:r>
              <a:rPr lang="en-US" altLang="ko-Kore-KR" sz="1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Qtablewiget</a:t>
            </a:r>
            <a:r>
              <a:rPr lang="ko-KR" altLang="ko-Kore-KR" sz="1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대본 리스트</a:t>
            </a: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TTS 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목록</a:t>
            </a: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타임라인</a:t>
            </a: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TTS </a:t>
            </a:r>
            <a:r>
              <a:rPr lang="ko-KR" altLang="ko-Kore-KR" sz="1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삽입틀을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제작하였습니다</a:t>
            </a: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en-US" altLang="ko-Kore-KR" sz="1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Progressbar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제작 현황을 표시하도록 하였습니다</a:t>
            </a: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</a:t>
            </a:r>
            <a:r>
              <a:rPr lang="en-US" altLang="ko-Kore-KR" sz="1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spinbox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</a:t>
            </a: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TTS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영상 속도를 </a:t>
            </a:r>
            <a:r>
              <a:rPr lang="ko-KR" altLang="ko-Kore-KR" sz="1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입력받을수</a:t>
            </a:r>
            <a:r>
              <a:rPr lang="ko-KR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있도록 하였습니다</a:t>
            </a:r>
            <a:r>
              <a:rPr lang="en-US" altLang="ko-Kore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2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971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동영상플레이어 제작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Qmediaplayer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QMediaplaylist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이용하여 제작하였습니다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슬라이더와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setPosition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동영상 재생 위치를 조정할 수 있도록 하도록 하였습니다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슬라이더로 볼륨 조절 또한 할 수 있도록 만들었습니다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setposition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앞과 뒤로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초 이동할 수 있도록 하였고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정지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재생 또한 가능하도록 만들었습니다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15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Thread: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Qthread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이용하여 쓰레드를 작성하였습니다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파일 및 데이터 전송은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pyqtSignal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보냈습니다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76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0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0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7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2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4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2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65" y="2008506"/>
            <a:ext cx="11960490" cy="2091319"/>
            <a:chOff x="-948135" y="3012759"/>
            <a:chExt cx="20181984" cy="3136978"/>
          </a:xfrm>
        </p:grpSpPr>
        <p:sp>
          <p:nvSpPr>
            <p:cNvPr id="3" name="Object 3"/>
            <p:cNvSpPr txBox="1"/>
            <p:nvPr/>
          </p:nvSpPr>
          <p:spPr>
            <a:xfrm>
              <a:off x="-948135" y="3504589"/>
              <a:ext cx="20181984" cy="16619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09630" latinLnBrk="0">
                <a:defRPr/>
              </a:pPr>
              <a:r>
                <a:rPr lang="ko-KR" altLang="en-US" sz="6600" kern="0" spc="-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EB_U" pitchFamily="34" charset="0"/>
                </a:rPr>
                <a:t>화면 해설 프로그램</a:t>
              </a:r>
              <a:endParaRPr lang="en-US" sz="1200" dirty="0">
                <a:solidFill>
                  <a:prstClr val="black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3261838" y="3012759"/>
              <a:ext cx="11762036" cy="5694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09630" latinLnBrk="0">
                <a:defRPr/>
              </a:pPr>
              <a:r>
                <a:rPr lang="en-US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2022 </a:t>
              </a:r>
              <a:r>
                <a:rPr lang="en-US" altLang="ko-KR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Graduation project 2</a:t>
              </a:r>
              <a:r>
                <a:rPr lang="ko-KR" altLang="en-US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 </a:t>
              </a:r>
              <a:r>
                <a:rPr lang="en-US" altLang="ko-KR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Ⅰ Final Presentation</a:t>
              </a: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27BEAE7F-67A6-FEB4-D0E0-85BDA865D212}"/>
                </a:ext>
              </a:extLst>
            </p:cNvPr>
            <p:cNvSpPr txBox="1"/>
            <p:nvPr/>
          </p:nvSpPr>
          <p:spPr>
            <a:xfrm>
              <a:off x="-948135" y="5180241"/>
              <a:ext cx="20181984" cy="9694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09630" latinLnBrk="0">
                <a:defRPr/>
              </a:pPr>
              <a:r>
                <a:rPr lang="en-US" altLang="ko-KR" sz="3600" kern="0" spc="-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EB_U" pitchFamily="34" charset="0"/>
                </a:rPr>
                <a:t>Screen Commentary program</a:t>
              </a:r>
              <a:endParaRPr lang="en-US" sz="600" dirty="0">
                <a:solidFill>
                  <a:prstClr val="black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03264" y="6055179"/>
            <a:ext cx="637829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630" latinLnBrk="0">
              <a:defRPr/>
            </a:pPr>
            <a:r>
              <a:rPr lang="en-US" altLang="ko-KR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Prof. 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최재영</a:t>
            </a:r>
            <a:r>
              <a:rPr 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ㅣ  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김종헌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함건욱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함민혁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이정하</a:t>
            </a:r>
            <a:endParaRPr lang="en-US" sz="24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39983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701697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Development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Description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BFA6E46B-444F-7B13-51DA-A0A804D8981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48B7D-419E-BE71-7525-89BF7201FA3C}"/>
              </a:ext>
            </a:extLst>
          </p:cNvPr>
          <p:cNvSpPr txBox="1"/>
          <p:nvPr/>
        </p:nvSpPr>
        <p:spPr>
          <a:xfrm>
            <a:off x="680472" y="1146932"/>
            <a:ext cx="3096871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NanumSquareRound ExtraBold" panose="020B0600000101010101" pitchFamily="34" charset="-127"/>
                <a:ea typeface="NanumSquareRound ExtraBold" panose="020B0600000101010101" pitchFamily="34" charset="-127"/>
                <a:cs typeface="S-Core Dream 6 Bold" pitchFamily="34" charset="0"/>
                <a:sym typeface="Wingdings" pitchFamily="2" charset="2"/>
              </a:rPr>
              <a:t>TTS control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CEC816-F355-90AC-F691-803EB1F7A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942" y="982130"/>
            <a:ext cx="3942717" cy="5146670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C565FDB-7AD6-7B1E-75B8-BE70ACE95A3E}"/>
              </a:ext>
            </a:extLst>
          </p:cNvPr>
          <p:cNvSpPr/>
          <p:nvPr/>
        </p:nvSpPr>
        <p:spPr>
          <a:xfrm>
            <a:off x="763084" y="4182369"/>
            <a:ext cx="5475514" cy="1947836"/>
          </a:xfrm>
          <a:prstGeom prst="roundRect">
            <a:avLst>
              <a:gd name="adj" fmla="val 1084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1) Show scripts in table widget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2) Click event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By double click, play selected TTS files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By drag, select location in different table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4ECFF28-106B-2F04-8E62-397DC8E1EF3C}"/>
              </a:ext>
            </a:extLst>
          </p:cNvPr>
          <p:cNvSpPr/>
          <p:nvPr/>
        </p:nvSpPr>
        <p:spPr>
          <a:xfrm>
            <a:off x="763084" y="3602077"/>
            <a:ext cx="5475514" cy="504316"/>
          </a:xfrm>
          <a:prstGeom prst="round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QMediaPlayer</a:t>
            </a:r>
            <a:r>
              <a:rPr kumimoji="1" lang="en-US" altLang="ko-Kore-KR" sz="2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QMediaplaylist</a:t>
            </a:r>
            <a:endParaRPr kumimoji="1" lang="en-US" altLang="ko-Kore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2CFA5BD-3A8A-F1C8-68E5-E41AAE9561BB}"/>
              </a:ext>
            </a:extLst>
          </p:cNvPr>
          <p:cNvSpPr/>
          <p:nvPr/>
        </p:nvSpPr>
        <p:spPr>
          <a:xfrm>
            <a:off x="763084" y="1935233"/>
            <a:ext cx="5475514" cy="1382411"/>
          </a:xfrm>
          <a:prstGeom prst="roundRect">
            <a:avLst>
              <a:gd name="adj" fmla="val 11417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1) Enter speed of the voice file to create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2) Progress bar show current percentage</a:t>
            </a:r>
          </a:p>
        </p:txBody>
      </p:sp>
    </p:spTree>
    <p:extLst>
      <p:ext uri="{BB962C8B-B14F-4D97-AF65-F5344CB8AC3E}">
        <p14:creationId xmlns:p14="http://schemas.microsoft.com/office/powerpoint/2010/main" val="247465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701697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Development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Description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BFA6E46B-444F-7B13-51DA-A0A804D8981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5F1D2-FADC-5F4B-0F7D-EBC30DD8BD8A}"/>
              </a:ext>
            </a:extLst>
          </p:cNvPr>
          <p:cNvSpPr txBox="1"/>
          <p:nvPr/>
        </p:nvSpPr>
        <p:spPr>
          <a:xfrm>
            <a:off x="699188" y="1146932"/>
            <a:ext cx="425075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NanumSquareRound ExtraBold" panose="020B0600000101010101" pitchFamily="34" charset="-127"/>
                <a:ea typeface="NanumSquareRound ExtraBold" panose="020B0600000101010101" pitchFamily="34" charset="-127"/>
                <a:cs typeface="S-Core Dream 6 Bold" pitchFamily="34" charset="0"/>
                <a:sym typeface="Wingdings" pitchFamily="2" charset="2"/>
              </a:rPr>
              <a:t>TTS Speed setting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FB68DFF-3A6D-2548-FE28-16BD4BA09D2F}"/>
              </a:ext>
            </a:extLst>
          </p:cNvPr>
          <p:cNvSpPr/>
          <p:nvPr/>
        </p:nvSpPr>
        <p:spPr>
          <a:xfrm>
            <a:off x="1042271" y="1982337"/>
            <a:ext cx="4683999" cy="504316"/>
          </a:xfrm>
          <a:prstGeom prst="round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ffmpeg</a:t>
            </a:r>
            <a:endParaRPr kumimoji="1" lang="en-US" altLang="ko-Kore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0C615D0-182E-0964-C0D0-11A8EDC9EA04}"/>
              </a:ext>
            </a:extLst>
          </p:cNvPr>
          <p:cNvSpPr/>
          <p:nvPr/>
        </p:nvSpPr>
        <p:spPr>
          <a:xfrm>
            <a:off x="1039944" y="2645688"/>
            <a:ext cx="4683999" cy="1139123"/>
          </a:xfrm>
          <a:prstGeom prst="roundRect">
            <a:avLst>
              <a:gd name="adj" fmla="val 9874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install </a:t>
            </a:r>
            <a:r>
              <a:rPr kumimoji="1" lang="en-US" altLang="ko-KR" sz="2000" b="1" dirty="0" err="1">
                <a:solidFill>
                  <a:srgbClr val="4F5E8E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ffmpeg</a:t>
            </a:r>
            <a:r>
              <a:rPr kumimoji="1" lang="en-US" altLang="ko-KR" sz="2000" b="1" dirty="0">
                <a:solidFill>
                  <a:srgbClr val="4F5E8E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module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media format conversion tool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E4790A-FEFC-A47F-29BE-D3AC3921DD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69" b="82091"/>
          <a:stretch/>
        </p:blipFill>
        <p:spPr>
          <a:xfrm>
            <a:off x="1255193" y="3936479"/>
            <a:ext cx="4130758" cy="6599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DEDCE2-0750-1A4D-D2C1-18C73824B0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14"/>
          <a:stretch/>
        </p:blipFill>
        <p:spPr>
          <a:xfrm>
            <a:off x="1416968" y="4596537"/>
            <a:ext cx="3807208" cy="139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AF3A6-7639-1B2F-C706-2FA0AC2D83D8}"/>
              </a:ext>
            </a:extLst>
          </p:cNvPr>
          <p:cNvSpPr txBox="1"/>
          <p:nvPr/>
        </p:nvSpPr>
        <p:spPr>
          <a:xfrm>
            <a:off x="6591082" y="1146932"/>
            <a:ext cx="3096871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NanumSquareRound ExtraBold" panose="020B0600000101010101" pitchFamily="34" charset="-127"/>
                <a:ea typeface="NanumSquareRound ExtraBold" panose="020B0600000101010101" pitchFamily="34" charset="-127"/>
                <a:cs typeface="S-Core Dream 6 Bold" pitchFamily="34" charset="0"/>
                <a:sym typeface="Wingdings" pitchFamily="2" charset="2"/>
              </a:rPr>
              <a:t>TTS making</a:t>
            </a:r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3A1352A0-0358-029C-8CAE-88A5C122425F}"/>
              </a:ext>
            </a:extLst>
          </p:cNvPr>
          <p:cNvSpPr/>
          <p:nvPr/>
        </p:nvSpPr>
        <p:spPr>
          <a:xfrm>
            <a:off x="6627297" y="2001683"/>
            <a:ext cx="4683999" cy="504316"/>
          </a:xfrm>
          <a:prstGeom prst="round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gTTS</a:t>
            </a:r>
            <a:r>
              <a:rPr kumimoji="1" lang="en-US" altLang="ko-Kore-KR" sz="2400" b="1" dirty="0">
                <a:solidFill>
                  <a:schemeClr val="bg1"/>
                </a:solidFill>
                <a:latin typeface="+mn-ea"/>
              </a:rPr>
              <a:t>(google TTS)</a:t>
            </a:r>
          </a:p>
        </p:txBody>
      </p:sp>
      <p:pic>
        <p:nvPicPr>
          <p:cNvPr id="14" name="Picture 2" descr="GCP : Cloud Speech to Text - hypemarc | 하이프마크">
            <a:extLst>
              <a:ext uri="{FF2B5EF4-FFF2-40B4-BE49-F238E27FC236}">
                <a16:creationId xmlns:a16="http://schemas.microsoft.com/office/drawing/2014/main" id="{3AE7482A-5C6D-9423-C86B-4967766D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63085"/>
            <a:ext cx="2353948" cy="12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ABAC65-49AA-D1FF-DE0B-3EF3F6FD7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948" y="2905314"/>
            <a:ext cx="3331252" cy="9964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1BF012-DD0B-6BAE-007D-8522E3C4E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40" b="35954"/>
          <a:stretch/>
        </p:blipFill>
        <p:spPr>
          <a:xfrm>
            <a:off x="7209339" y="4088017"/>
            <a:ext cx="3942717" cy="18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5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701697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Development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Description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BFA6E46B-444F-7B13-51DA-A0A804D8981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48B7D-419E-BE71-7525-89BF7201FA3C}"/>
              </a:ext>
            </a:extLst>
          </p:cNvPr>
          <p:cNvSpPr txBox="1"/>
          <p:nvPr/>
        </p:nvSpPr>
        <p:spPr>
          <a:xfrm>
            <a:off x="680472" y="1146932"/>
            <a:ext cx="3096871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NanumSquareRound ExtraBold" panose="020B0600000101010101" pitchFamily="34" charset="-127"/>
                <a:ea typeface="NanumSquareRound ExtraBold" panose="020B0600000101010101" pitchFamily="34" charset="-127"/>
                <a:cs typeface="S-Core Dream 6 Bold" pitchFamily="34" charset="0"/>
                <a:sym typeface="Wingdings" pitchFamily="2" charset="2"/>
              </a:rPr>
              <a:t>Analyze audio 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EA9B17-63E0-A33D-3B6B-89D9EA956752}"/>
              </a:ext>
            </a:extLst>
          </p:cNvPr>
          <p:cNvSpPr/>
          <p:nvPr/>
        </p:nvSpPr>
        <p:spPr>
          <a:xfrm>
            <a:off x="1035600" y="1968111"/>
            <a:ext cx="4683999" cy="504316"/>
          </a:xfrm>
          <a:prstGeom prst="round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bg1"/>
                </a:solidFill>
                <a:latin typeface="+mn-ea"/>
              </a:rPr>
              <a:t>VAD algorithm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0C615D0-182E-0964-C0D0-11A8EDC9EA04}"/>
              </a:ext>
            </a:extLst>
          </p:cNvPr>
          <p:cNvSpPr/>
          <p:nvPr/>
        </p:nvSpPr>
        <p:spPr>
          <a:xfrm>
            <a:off x="1035600" y="4142795"/>
            <a:ext cx="4683999" cy="2013129"/>
          </a:xfrm>
          <a:prstGeom prst="roundRect">
            <a:avLst>
              <a:gd name="adj" fmla="val 6052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" altLang="ko-Kore-KR" sz="2000" b="1" i="0" u="none" strike="noStrike" dirty="0">
                <a:solidFill>
                  <a:srgbClr val="4F5E8E"/>
                </a:solidFill>
                <a:effectLst/>
                <a:latin typeface="+mj-ea"/>
                <a:ea typeface="+mj-ea"/>
              </a:rPr>
              <a:t>V</a:t>
            </a:r>
            <a:r>
              <a:rPr lang="en" altLang="ko-Kore-KR" sz="2000" b="1" i="0" u="none" strike="noStrike" dirty="0">
                <a:solidFill>
                  <a:srgbClr val="5F6368"/>
                </a:solidFill>
                <a:effectLst/>
                <a:latin typeface="+mj-ea"/>
                <a:ea typeface="+mj-ea"/>
              </a:rPr>
              <a:t>oice </a:t>
            </a:r>
            <a:r>
              <a:rPr lang="en" altLang="ko-Kore-KR" sz="2000" b="1" i="0" u="none" strike="noStrike" dirty="0">
                <a:solidFill>
                  <a:srgbClr val="4F5E8E"/>
                </a:solidFill>
                <a:effectLst/>
                <a:latin typeface="+mj-ea"/>
                <a:ea typeface="+mj-ea"/>
              </a:rPr>
              <a:t>A</a:t>
            </a:r>
            <a:r>
              <a:rPr lang="en" altLang="ko-Kore-KR" sz="2000" b="1" i="0" u="none" strike="noStrike" dirty="0">
                <a:solidFill>
                  <a:srgbClr val="5F6368"/>
                </a:solidFill>
                <a:effectLst/>
                <a:latin typeface="+mj-ea"/>
                <a:ea typeface="+mj-ea"/>
              </a:rPr>
              <a:t>ctivity </a:t>
            </a:r>
            <a:r>
              <a:rPr lang="en" altLang="ko-Kore-KR" sz="2000" b="1" i="0" u="none" strike="noStrike" dirty="0">
                <a:solidFill>
                  <a:srgbClr val="4F5E8E"/>
                </a:solidFill>
                <a:effectLst/>
                <a:latin typeface="+mj-ea"/>
                <a:ea typeface="+mj-ea"/>
              </a:rPr>
              <a:t>D</a:t>
            </a:r>
            <a:r>
              <a:rPr lang="en" altLang="ko-Kore-KR" sz="2000" b="1" i="0" u="none" strike="noStrike" dirty="0">
                <a:solidFill>
                  <a:srgbClr val="5F6368"/>
                </a:solidFill>
                <a:effectLst/>
                <a:latin typeface="+mj-ea"/>
                <a:ea typeface="+mj-ea"/>
              </a:rPr>
              <a:t>etection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 Algorithm to determine the criteria for distinguishing </a:t>
            </a:r>
          </a:p>
          <a:p>
            <a:pPr>
              <a:lnSpc>
                <a:spcPct val="150000"/>
              </a:lnSpc>
            </a:pPr>
            <a:r>
              <a:rPr kumimoji="1" lang="en" altLang="ko-KR" sz="2000" b="1" dirty="0">
                <a:solidFill>
                  <a:srgbClr val="4F5E8E"/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silence or actual sound</a:t>
            </a:r>
            <a:endParaRPr kumimoji="1" lang="en-US" altLang="ko-KR" sz="2000" b="1" dirty="0">
              <a:solidFill>
                <a:srgbClr val="4F5E8E"/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b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</a:b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</p:txBody>
      </p:sp>
      <p:pic>
        <p:nvPicPr>
          <p:cNvPr id="8" name="그래픽 7" descr="음성 단색으로 채워진">
            <a:extLst>
              <a:ext uri="{FF2B5EF4-FFF2-40B4-BE49-F238E27FC236}">
                <a16:creationId xmlns:a16="http://schemas.microsoft.com/office/drawing/2014/main" id="{92D1038D-97F5-E17F-855C-C88D1284C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6964" y="2250752"/>
            <a:ext cx="2061270" cy="206127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850C957-7767-709D-949A-BEE5DF1E0015}"/>
              </a:ext>
            </a:extLst>
          </p:cNvPr>
          <p:cNvSpPr/>
          <p:nvPr/>
        </p:nvSpPr>
        <p:spPr>
          <a:xfrm>
            <a:off x="6639987" y="1968111"/>
            <a:ext cx="4683999" cy="504316"/>
          </a:xfrm>
          <a:prstGeom prst="round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webrtcvad</a:t>
            </a:r>
            <a:r>
              <a:rPr kumimoji="1" lang="en-US" altLang="ko-Kore-KR" sz="2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librosa</a:t>
            </a:r>
            <a:endParaRPr kumimoji="1" lang="en-US" altLang="ko-Kore-KR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EBD1087-3E41-3F17-CF9D-FC7CBA0AA792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5719599" y="2220269"/>
            <a:ext cx="920388" cy="0"/>
          </a:xfrm>
          <a:prstGeom prst="line">
            <a:avLst/>
          </a:prstGeom>
          <a:ln w="57150">
            <a:solidFill>
              <a:srgbClr val="4F5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04D33CC-C480-0BE4-4334-E6C260DFDFF1}"/>
              </a:ext>
            </a:extLst>
          </p:cNvPr>
          <p:cNvSpPr/>
          <p:nvPr/>
        </p:nvSpPr>
        <p:spPr>
          <a:xfrm>
            <a:off x="6639986" y="2587762"/>
            <a:ext cx="4683999" cy="3608083"/>
          </a:xfrm>
          <a:prstGeom prst="roundRect">
            <a:avLst>
              <a:gd name="adj" fmla="val 6052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/>
                </a:solidFill>
                <a:latin typeface="+mn-ea"/>
                <a:sym typeface="Wingdings" pitchFamily="2" charset="2"/>
              </a:rPr>
              <a:t>1. Convert .mp4 file to .wav format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/>
                </a:solidFill>
                <a:latin typeface="+mn-ea"/>
                <a:sym typeface="Wingdings" pitchFamily="2" charset="2"/>
              </a:rPr>
              <a:t>2. Set sample rate = 16000 for using in </a:t>
            </a:r>
            <a:r>
              <a:rPr kumimoji="1" lang="en-US" altLang="ko-KR" b="1" dirty="0" err="1">
                <a:solidFill>
                  <a:srgbClr val="4F5E8E"/>
                </a:solidFill>
                <a:latin typeface="+mn-ea"/>
                <a:sym typeface="Wingdings" pitchFamily="2" charset="2"/>
              </a:rPr>
              <a:t>webrtcvad</a:t>
            </a:r>
            <a:r>
              <a:rPr kumimoji="1" lang="en-US" altLang="ko-KR" b="1" dirty="0">
                <a:solidFill>
                  <a:schemeClr val="tx1"/>
                </a:solidFill>
                <a:latin typeface="+mn-ea"/>
                <a:sym typeface="Wingdings" pitchFamily="2" charset="2"/>
              </a:rPr>
              <a:t> reading </a:t>
            </a:r>
            <a:r>
              <a:rPr kumimoji="1" lang="en-US" altLang="ko-KR" b="1" dirty="0" err="1">
                <a:solidFill>
                  <a:srgbClr val="4F5E8E"/>
                </a:solidFill>
                <a:latin typeface="+mn-ea"/>
                <a:sym typeface="Wingdings" pitchFamily="2" charset="2"/>
              </a:rPr>
              <a:t>librosa</a:t>
            </a:r>
            <a:r>
              <a:rPr kumimoji="1" lang="en-US" altLang="ko-KR" b="1" dirty="0">
                <a:solidFill>
                  <a:schemeClr val="tx1"/>
                </a:solidFill>
                <a:latin typeface="+mn-ea"/>
                <a:sym typeface="Wingdings" pitchFamily="2" charset="2"/>
              </a:rPr>
              <a:t> library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/>
                </a:solidFill>
                <a:latin typeface="+mn-ea"/>
                <a:sym typeface="Wingdings" pitchFamily="2" charset="2"/>
              </a:rPr>
              <a:t>3. Define frame class to save byte, timestamp, duration per frame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/>
                </a:solidFill>
                <a:latin typeface="+mn-ea"/>
                <a:sym typeface="Wingdings" pitchFamily="2" charset="2"/>
              </a:rPr>
              <a:t>4. Determine voice/non-voice per frame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/>
                </a:solidFill>
                <a:latin typeface="+mn-ea"/>
                <a:sym typeface="Wingdings" pitchFamily="2" charset="2"/>
              </a:rPr>
              <a:t>5. Find continuous non-voice frames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/>
                </a:solidFill>
                <a:latin typeface="+mn-ea"/>
                <a:sym typeface="Wingdings" pitchFamily="2" charset="2"/>
              </a:rPr>
              <a:t>6. Return intervals of more than 0.5</a:t>
            </a:r>
            <a:br>
              <a:rPr kumimoji="1" lang="en-US" altLang="ko-KR" b="1" dirty="0">
                <a:solidFill>
                  <a:schemeClr val="tx1"/>
                </a:solidFill>
                <a:latin typeface="+mn-ea"/>
                <a:sym typeface="Wingdings" pitchFamily="2" charset="2"/>
              </a:rPr>
            </a:br>
            <a:endParaRPr kumimoji="1" lang="en-US" altLang="ko-KR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838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701697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Development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Description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BFA6E46B-444F-7B13-51DA-A0A804D8981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48B7D-419E-BE71-7525-89BF7201FA3C}"/>
              </a:ext>
            </a:extLst>
          </p:cNvPr>
          <p:cNvSpPr txBox="1"/>
          <p:nvPr/>
        </p:nvSpPr>
        <p:spPr>
          <a:xfrm>
            <a:off x="680472" y="1146932"/>
            <a:ext cx="3096871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NanumSquareRound ExtraBold" panose="020B0600000101010101" pitchFamily="34" charset="-127"/>
                <a:ea typeface="NanumSquareRound ExtraBold" panose="020B0600000101010101" pitchFamily="34" charset="-127"/>
                <a:cs typeface="S-Core Dream 6 Bold" pitchFamily="34" charset="0"/>
                <a:sym typeface="Wingdings" pitchFamily="2" charset="2"/>
              </a:rPr>
              <a:t>TTS insertion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0C615D0-182E-0964-C0D0-11A8EDC9EA04}"/>
              </a:ext>
            </a:extLst>
          </p:cNvPr>
          <p:cNvSpPr/>
          <p:nvPr/>
        </p:nvSpPr>
        <p:spPr>
          <a:xfrm>
            <a:off x="6639983" y="3592808"/>
            <a:ext cx="4683999" cy="2599929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" altLang="ko-Kore-KR" sz="2000" b="1" i="0" u="none" strike="noStrike" dirty="0">
                <a:solidFill>
                  <a:srgbClr val="404040"/>
                </a:solidFill>
                <a:effectLst/>
                <a:latin typeface="+mn-ea"/>
              </a:rPr>
              <a:t>Python module for </a:t>
            </a:r>
            <a:r>
              <a:rPr lang="en" altLang="ko-Kore-KR" sz="2000" b="1" i="0" u="none" strike="noStrike" dirty="0">
                <a:solidFill>
                  <a:srgbClr val="4F5E8E"/>
                </a:solidFill>
                <a:effectLst/>
                <a:latin typeface="+mn-ea"/>
              </a:rPr>
              <a:t>video editing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kumimoji="1" lang="en" altLang="ko-KR" sz="2000" b="1" dirty="0">
                <a:solidFill>
                  <a:srgbClr val="404040"/>
                </a:solidFill>
                <a:latin typeface="+mn-ea"/>
                <a:sym typeface="Wingdings" pitchFamily="2" charset="2"/>
              </a:rPr>
              <a:t>cut, concatenation, composite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kumimoji="1" lang="en" altLang="ko-KR" sz="2000" b="1" dirty="0">
              <a:solidFill>
                <a:srgbClr val="404040"/>
              </a:solidFill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rgbClr val="404040"/>
                </a:solidFill>
                <a:latin typeface="+mn-ea"/>
                <a:sym typeface="Wingdings" pitchFamily="2" charset="2"/>
              </a:rPr>
              <a:t>Find</a:t>
            </a:r>
            <a:r>
              <a:rPr kumimoji="1" lang="en" altLang="ko-KR" sz="2000" b="1" dirty="0">
                <a:solidFill>
                  <a:srgbClr val="404040"/>
                </a:solidFill>
                <a:latin typeface="+mn-ea"/>
                <a:sym typeface="Wingdings" pitchFamily="2" charset="2"/>
              </a:rPr>
              <a:t> TTS file with input and insert to specified location in video file</a:t>
            </a:r>
          </a:p>
          <a:p>
            <a:pPr>
              <a:lnSpc>
                <a:spcPct val="150000"/>
              </a:lnSpc>
            </a:pPr>
            <a:endParaRPr kumimoji="1" lang="en" altLang="ko-KR" sz="2000" b="1" dirty="0">
              <a:solidFill>
                <a:srgbClr val="404040"/>
              </a:solidFill>
              <a:latin typeface="+mn-ea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87B4487-0047-C2EB-5B6C-0B3C791BF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726" y="2620121"/>
            <a:ext cx="2940511" cy="81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9A38A1-8E71-35A3-89C2-F7A78481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71" y="1890426"/>
            <a:ext cx="4108044" cy="42294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9EB93C22-EC5B-6716-9BFE-1E9BCE4CC95D}"/>
              </a:ext>
            </a:extLst>
          </p:cNvPr>
          <p:cNvSpPr/>
          <p:nvPr/>
        </p:nvSpPr>
        <p:spPr>
          <a:xfrm>
            <a:off x="6639986" y="1961822"/>
            <a:ext cx="4683999" cy="504316"/>
          </a:xfrm>
          <a:prstGeom prst="round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MoviePy</a:t>
            </a:r>
            <a:endParaRPr kumimoji="1" lang="en-US" altLang="ko-Kore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586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196433-FD16-0D36-7382-3C472A7E8026}"/>
              </a:ext>
            </a:extLst>
          </p:cNvPr>
          <p:cNvSpPr/>
          <p:nvPr/>
        </p:nvSpPr>
        <p:spPr>
          <a:xfrm>
            <a:off x="0" y="0"/>
            <a:ext cx="8280400" cy="6858000"/>
          </a:xfrm>
          <a:prstGeom prst="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CC0B676C-7716-FD6E-FE06-D6E38F3418DE}"/>
              </a:ext>
            </a:extLst>
          </p:cNvPr>
          <p:cNvSpPr txBox="1"/>
          <p:nvPr/>
        </p:nvSpPr>
        <p:spPr>
          <a:xfrm>
            <a:off x="1727200" y="3075057"/>
            <a:ext cx="79756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just"/>
            <a:r>
              <a:rPr lang="en-US" altLang="ko-KR" sz="4000" dirty="0">
                <a:solidFill>
                  <a:srgbClr val="F9FAFD"/>
                </a:solidFill>
                <a:latin typeface="+mj-ea"/>
              </a:rPr>
              <a:t>Prototype</a:t>
            </a: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2DAABF74-B04E-13FC-0960-CCDFDFD26EF0}"/>
              </a:ext>
            </a:extLst>
          </p:cNvPr>
          <p:cNvSpPr txBox="1"/>
          <p:nvPr/>
        </p:nvSpPr>
        <p:spPr>
          <a:xfrm>
            <a:off x="1219200" y="3075056"/>
            <a:ext cx="6502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9FAFD"/>
                </a:solidFill>
                <a:latin typeface="+mj-ea"/>
                <a:ea typeface="+mj-ea"/>
              </a:rPr>
              <a:t>3.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FFA8FF1-955B-6968-F401-B1DF6DCC0B0A}"/>
              </a:ext>
            </a:extLst>
          </p:cNvPr>
          <p:cNvSpPr txBox="1"/>
          <p:nvPr/>
        </p:nvSpPr>
        <p:spPr>
          <a:xfrm>
            <a:off x="9245600" y="6482879"/>
            <a:ext cx="29464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630" latinLnBrk="0">
              <a:defRPr/>
            </a:pPr>
            <a:r>
              <a:rPr lang="en-US" altLang="ko-KR" sz="1867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B_U" pitchFamily="34" charset="0"/>
              </a:rPr>
              <a:t>2022 Graduation Work</a:t>
            </a:r>
          </a:p>
        </p:txBody>
      </p:sp>
    </p:spTree>
    <p:extLst>
      <p:ext uri="{BB962C8B-B14F-4D97-AF65-F5344CB8AC3E}">
        <p14:creationId xmlns:p14="http://schemas.microsoft.com/office/powerpoint/2010/main" val="367486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FC7151D-F8FA-E2A5-6C88-5D57D74F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6" y="1060593"/>
            <a:ext cx="11368708" cy="5325417"/>
          </a:xfrm>
          <a:prstGeom prst="rect">
            <a:avLst/>
          </a:prstGeom>
        </p:spPr>
      </p:pic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675334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D606B4DD-89B5-3A73-B060-398682A5264F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438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FC7151D-F8FA-E2A5-6C88-5D57D74F06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11646" y="1060593"/>
            <a:ext cx="11368708" cy="5325417"/>
          </a:xfrm>
          <a:prstGeom prst="rect">
            <a:avLst/>
          </a:prstGeom>
        </p:spPr>
      </p:pic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675334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D606B4DD-89B5-3A73-B060-398682A5264F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모서리가 둥근 직사각형 9">
            <a:extLst>
              <a:ext uri="{FF2B5EF4-FFF2-40B4-BE49-F238E27FC236}">
                <a16:creationId xmlns:a16="http://schemas.microsoft.com/office/drawing/2014/main" id="{9E3146F0-AE80-D65A-D055-4E7D75DAA97F}"/>
              </a:ext>
            </a:extLst>
          </p:cNvPr>
          <p:cNvSpPr/>
          <p:nvPr/>
        </p:nvSpPr>
        <p:spPr>
          <a:xfrm>
            <a:off x="757458" y="2044898"/>
            <a:ext cx="5105136" cy="673993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GUI interaction</a:t>
            </a:r>
          </a:p>
        </p:txBody>
      </p:sp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5112C5B2-6D3F-6A33-92C8-229E88E471A6}"/>
              </a:ext>
            </a:extLst>
          </p:cNvPr>
          <p:cNvSpPr/>
          <p:nvPr/>
        </p:nvSpPr>
        <p:spPr>
          <a:xfrm>
            <a:off x="757458" y="3345085"/>
            <a:ext cx="5105136" cy="673993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File IO (.mp4 video file, .xlsx excel file)</a:t>
            </a: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516A8EDB-2F51-475D-F730-ACDA0507146E}"/>
              </a:ext>
            </a:extLst>
          </p:cNvPr>
          <p:cNvSpPr/>
          <p:nvPr/>
        </p:nvSpPr>
        <p:spPr>
          <a:xfrm>
            <a:off x="6329406" y="4644042"/>
            <a:ext cx="5105136" cy="673993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Get audio files and edit automatically</a:t>
            </a:r>
          </a:p>
        </p:txBody>
      </p: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E1D9848A-68C2-96CF-EBC2-87A697AE2CAB}"/>
              </a:ext>
            </a:extLst>
          </p:cNvPr>
          <p:cNvSpPr/>
          <p:nvPr/>
        </p:nvSpPr>
        <p:spPr>
          <a:xfrm>
            <a:off x="757458" y="4644042"/>
            <a:ext cx="5105136" cy="673993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Threading for concurrent operations</a:t>
            </a:r>
          </a:p>
        </p:txBody>
      </p:sp>
      <p:sp>
        <p:nvSpPr>
          <p:cNvPr id="7" name="모서리가 둥근 직사각형 9">
            <a:extLst>
              <a:ext uri="{FF2B5EF4-FFF2-40B4-BE49-F238E27FC236}">
                <a16:creationId xmlns:a16="http://schemas.microsoft.com/office/drawing/2014/main" id="{89093514-0A5D-68AB-E4D6-906B67CB1A29}"/>
              </a:ext>
            </a:extLst>
          </p:cNvPr>
          <p:cNvSpPr/>
          <p:nvPr/>
        </p:nvSpPr>
        <p:spPr>
          <a:xfrm>
            <a:off x="6329406" y="3343855"/>
            <a:ext cx="5105136" cy="673993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Generate TTS files with various option</a:t>
            </a: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D59F1735-3EA6-90A1-CE14-9F769067C3CA}"/>
              </a:ext>
            </a:extLst>
          </p:cNvPr>
          <p:cNvSpPr/>
          <p:nvPr/>
        </p:nvSpPr>
        <p:spPr>
          <a:xfrm>
            <a:off x="6323514" y="2043668"/>
            <a:ext cx="5105136" cy="673993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Audio detection with </a:t>
            </a:r>
            <a:r>
              <a:rPr kumimoji="1" lang="en-US" altLang="ko-Kore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vad</a:t>
            </a: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92759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701697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Prototype video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8" name="Prototype_RESULT">
            <a:hlinkClick r:id="" action="ppaction://media"/>
            <a:extLst>
              <a:ext uri="{FF2B5EF4-FFF2-40B4-BE49-F238E27FC236}">
                <a16:creationId xmlns:a16="http://schemas.microsoft.com/office/drawing/2014/main" id="{8A5492FB-9C60-E7BC-8890-A705D240A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5310" y="1462417"/>
            <a:ext cx="7950497" cy="4472155"/>
          </a:xfrm>
          <a:prstGeom prst="rect">
            <a:avLst/>
          </a:prstGeom>
        </p:spPr>
      </p:pic>
      <p:sp>
        <p:nvSpPr>
          <p:cNvPr id="4" name="Object 15">
            <a:extLst>
              <a:ext uri="{FF2B5EF4-FFF2-40B4-BE49-F238E27FC236}">
                <a16:creationId xmlns:a16="http://schemas.microsoft.com/office/drawing/2014/main" id="{99F369B8-9118-FB7A-777E-5AEC368CA84D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7171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196433-FD16-0D36-7382-3C472A7E8026}"/>
              </a:ext>
            </a:extLst>
          </p:cNvPr>
          <p:cNvSpPr/>
          <p:nvPr/>
        </p:nvSpPr>
        <p:spPr>
          <a:xfrm>
            <a:off x="0" y="0"/>
            <a:ext cx="8280400" cy="6858000"/>
          </a:xfrm>
          <a:prstGeom prst="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CC0B676C-7716-FD6E-FE06-D6E38F3418DE}"/>
              </a:ext>
            </a:extLst>
          </p:cNvPr>
          <p:cNvSpPr txBox="1"/>
          <p:nvPr/>
        </p:nvSpPr>
        <p:spPr>
          <a:xfrm>
            <a:off x="1727200" y="2767281"/>
            <a:ext cx="7975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just"/>
            <a:r>
              <a:rPr lang="en-US" altLang="ko-KR" sz="4000" dirty="0">
                <a:solidFill>
                  <a:srgbClr val="F9FAFD"/>
                </a:solidFill>
                <a:latin typeface="+mj-ea"/>
              </a:rPr>
              <a:t>Role sharing &amp;</a:t>
            </a:r>
          </a:p>
          <a:p>
            <a:pPr lvl="1" algn="just"/>
            <a:r>
              <a:rPr lang="en-US" altLang="ko-KR" sz="4000" dirty="0">
                <a:solidFill>
                  <a:srgbClr val="F9FAFD"/>
                </a:solidFill>
                <a:latin typeface="+mj-ea"/>
              </a:rPr>
              <a:t>Future Plan</a:t>
            </a: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2DAABF74-B04E-13FC-0960-CCDFDFD26EF0}"/>
              </a:ext>
            </a:extLst>
          </p:cNvPr>
          <p:cNvSpPr txBox="1"/>
          <p:nvPr/>
        </p:nvSpPr>
        <p:spPr>
          <a:xfrm>
            <a:off x="1219200" y="3075057"/>
            <a:ext cx="6502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9FAFD"/>
                </a:solidFill>
                <a:latin typeface="+mj-ea"/>
                <a:ea typeface="+mj-ea"/>
              </a:rPr>
              <a:t>4.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FFA8FF1-955B-6968-F401-B1DF6DCC0B0A}"/>
              </a:ext>
            </a:extLst>
          </p:cNvPr>
          <p:cNvSpPr txBox="1"/>
          <p:nvPr/>
        </p:nvSpPr>
        <p:spPr>
          <a:xfrm>
            <a:off x="9245600" y="6482879"/>
            <a:ext cx="29464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630" latinLnBrk="0">
              <a:defRPr/>
            </a:pPr>
            <a:r>
              <a:rPr lang="en-US" altLang="ko-KR" sz="1867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B_U" pitchFamily="34" charset="0"/>
              </a:rPr>
              <a:t>2022 Graduation Work</a:t>
            </a:r>
          </a:p>
        </p:txBody>
      </p:sp>
    </p:spTree>
    <p:extLst>
      <p:ext uri="{BB962C8B-B14F-4D97-AF65-F5344CB8AC3E}">
        <p14:creationId xmlns:p14="http://schemas.microsoft.com/office/powerpoint/2010/main" val="3071533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40D5898D-5AEB-5375-E774-057F46D2E497}"/>
              </a:ext>
            </a:extLst>
          </p:cNvPr>
          <p:cNvGrpSpPr/>
          <p:nvPr/>
        </p:nvGrpSpPr>
        <p:grpSpPr>
          <a:xfrm>
            <a:off x="5133188" y="2160946"/>
            <a:ext cx="1925623" cy="1978164"/>
            <a:chOff x="2251065" y="7298911"/>
            <a:chExt cx="1714286" cy="1714286"/>
          </a:xfrm>
        </p:grpSpPr>
        <p:pic>
          <p:nvPicPr>
            <p:cNvPr id="50" name="Object 21">
              <a:extLst>
                <a:ext uri="{FF2B5EF4-FFF2-40B4-BE49-F238E27FC236}">
                  <a16:creationId xmlns:a16="http://schemas.microsoft.com/office/drawing/2014/main" id="{6AF0452D-C83C-C2EA-E6CE-41B3DDCF5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1065" y="7298911"/>
              <a:ext cx="1714286" cy="1714286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39557E5E-1BED-21E2-62A1-5CE83F736D9C}"/>
              </a:ext>
            </a:extLst>
          </p:cNvPr>
          <p:cNvSpPr txBox="1"/>
          <p:nvPr/>
        </p:nvSpPr>
        <p:spPr>
          <a:xfrm>
            <a:off x="590476" y="71204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Team members &amp; Role sharing</a:t>
            </a:r>
            <a:endParaRPr lang="ko-KR" altLang="en-US" sz="733" dirty="0">
              <a:solidFill>
                <a:srgbClr val="4F5E8E"/>
              </a:solidFill>
            </a:endParaRPr>
          </a:p>
        </p:txBody>
      </p:sp>
      <p:sp>
        <p:nvSpPr>
          <p:cNvPr id="103" name="Object 75">
            <a:extLst>
              <a:ext uri="{FF2B5EF4-FFF2-40B4-BE49-F238E27FC236}">
                <a16:creationId xmlns:a16="http://schemas.microsoft.com/office/drawing/2014/main" id="{1F737F6A-F17A-DA7E-586F-796FBAC96250}"/>
              </a:ext>
            </a:extLst>
          </p:cNvPr>
          <p:cNvSpPr txBox="1"/>
          <p:nvPr/>
        </p:nvSpPr>
        <p:spPr>
          <a:xfrm>
            <a:off x="9131305" y="1634793"/>
            <a:ext cx="23539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333D5B"/>
                </a:solidFill>
                <a:latin typeface="+mj-ea"/>
                <a:ea typeface="+mj-ea"/>
                <a:cs typeface="THELuxGoEB_U" pitchFamily="34" charset="0"/>
              </a:rPr>
              <a:t>Lee Jeongha</a:t>
            </a:r>
            <a:endParaRPr lang="en-US" b="1" dirty="0">
              <a:solidFill>
                <a:srgbClr val="333D5B"/>
              </a:solidFill>
              <a:latin typeface="+mj-ea"/>
              <a:ea typeface="+mj-ea"/>
            </a:endParaRPr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CC5346EE-3B82-6E0F-58DE-3A1E5FEDF232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333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D72F3767-86B1-8276-3E60-AFD4A9F46507}"/>
              </a:ext>
            </a:extLst>
          </p:cNvPr>
          <p:cNvSpPr/>
          <p:nvPr/>
        </p:nvSpPr>
        <p:spPr>
          <a:xfrm>
            <a:off x="6329406" y="2041464"/>
            <a:ext cx="5105136" cy="673993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Synthesize audio files to final video</a:t>
            </a: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75F6C04B-46EA-5971-4680-57C3BBBA8872}"/>
              </a:ext>
            </a:extLst>
          </p:cNvPr>
          <p:cNvSpPr/>
          <p:nvPr/>
        </p:nvSpPr>
        <p:spPr>
          <a:xfrm>
            <a:off x="757458" y="2044898"/>
            <a:ext cx="5105136" cy="673993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GUI interaction and handling video file</a:t>
            </a:r>
          </a:p>
        </p:txBody>
      </p:sp>
      <p:sp>
        <p:nvSpPr>
          <p:cNvPr id="16" name="Object 75">
            <a:extLst>
              <a:ext uri="{FF2B5EF4-FFF2-40B4-BE49-F238E27FC236}">
                <a16:creationId xmlns:a16="http://schemas.microsoft.com/office/drawing/2014/main" id="{73D94D7D-18C6-15B2-584F-D8A06A4B818E}"/>
              </a:ext>
            </a:extLst>
          </p:cNvPr>
          <p:cNvSpPr txBox="1"/>
          <p:nvPr/>
        </p:nvSpPr>
        <p:spPr>
          <a:xfrm>
            <a:off x="757457" y="1626199"/>
            <a:ext cx="23539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333D5B"/>
                </a:solidFill>
                <a:latin typeface="+mj-ea"/>
                <a:ea typeface="+mj-ea"/>
              </a:rPr>
              <a:t>Kim </a:t>
            </a:r>
            <a:r>
              <a:rPr lang="en-US" sz="2400" b="1" dirty="0" err="1">
                <a:solidFill>
                  <a:srgbClr val="333D5B"/>
                </a:solidFill>
                <a:latin typeface="+mj-ea"/>
                <a:ea typeface="+mj-ea"/>
              </a:rPr>
              <a:t>Jongheon</a:t>
            </a:r>
            <a:endParaRPr lang="en-US" b="1" dirty="0">
              <a:solidFill>
                <a:srgbClr val="333D5B"/>
              </a:solidFill>
              <a:latin typeface="+mj-ea"/>
              <a:ea typeface="+mj-ea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1405E7DB-1218-F061-F6AD-1CE8D10A595C}"/>
              </a:ext>
            </a:extLst>
          </p:cNvPr>
          <p:cNvSpPr/>
          <p:nvPr/>
        </p:nvSpPr>
        <p:spPr>
          <a:xfrm>
            <a:off x="757458" y="3337472"/>
            <a:ext cx="5105136" cy="984218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Analysis audio to find space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for TTS using algorithm</a:t>
            </a:r>
          </a:p>
        </p:txBody>
      </p:sp>
      <p:sp>
        <p:nvSpPr>
          <p:cNvPr id="18" name="Object 75">
            <a:extLst>
              <a:ext uri="{FF2B5EF4-FFF2-40B4-BE49-F238E27FC236}">
                <a16:creationId xmlns:a16="http://schemas.microsoft.com/office/drawing/2014/main" id="{CCD6299A-723C-904B-9FC9-3B4338E71D20}"/>
              </a:ext>
            </a:extLst>
          </p:cNvPr>
          <p:cNvSpPr txBox="1"/>
          <p:nvPr/>
        </p:nvSpPr>
        <p:spPr>
          <a:xfrm>
            <a:off x="757456" y="2918773"/>
            <a:ext cx="25976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333D5B"/>
                </a:solidFill>
                <a:latin typeface="+mj-ea"/>
                <a:ea typeface="+mj-ea"/>
              </a:rPr>
              <a:t>Ham </a:t>
            </a:r>
            <a:r>
              <a:rPr lang="en-US" sz="2400" b="1" dirty="0" err="1">
                <a:solidFill>
                  <a:srgbClr val="333D5B"/>
                </a:solidFill>
                <a:latin typeface="+mj-ea"/>
                <a:ea typeface="+mj-ea"/>
              </a:rPr>
              <a:t>Geonwook</a:t>
            </a:r>
            <a:endParaRPr lang="en-US" sz="2400" b="1" dirty="0">
              <a:solidFill>
                <a:srgbClr val="333D5B"/>
              </a:solidFill>
              <a:latin typeface="+mj-ea"/>
              <a:ea typeface="+mj-ea"/>
            </a:endParaRP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4C06F931-B544-50E0-A002-702034162BBA}"/>
              </a:ext>
            </a:extLst>
          </p:cNvPr>
          <p:cNvSpPr/>
          <p:nvPr/>
        </p:nvSpPr>
        <p:spPr>
          <a:xfrm>
            <a:off x="6329406" y="3337472"/>
            <a:ext cx="5105136" cy="984218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Analysis audio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to convert TTS and handling option</a:t>
            </a:r>
          </a:p>
        </p:txBody>
      </p:sp>
      <p:sp>
        <p:nvSpPr>
          <p:cNvPr id="22" name="Object 75">
            <a:extLst>
              <a:ext uri="{FF2B5EF4-FFF2-40B4-BE49-F238E27FC236}">
                <a16:creationId xmlns:a16="http://schemas.microsoft.com/office/drawing/2014/main" id="{1D33DD6B-E5AB-B810-19EA-1A519DBE0EDD}"/>
              </a:ext>
            </a:extLst>
          </p:cNvPr>
          <p:cNvSpPr txBox="1"/>
          <p:nvPr/>
        </p:nvSpPr>
        <p:spPr>
          <a:xfrm>
            <a:off x="8836872" y="2918773"/>
            <a:ext cx="25976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333D5B"/>
                </a:solidFill>
                <a:latin typeface="+mj-ea"/>
                <a:ea typeface="+mj-ea"/>
              </a:rPr>
              <a:t>Ham </a:t>
            </a:r>
            <a:r>
              <a:rPr lang="en-US" sz="2400" b="1" dirty="0" err="1">
                <a:solidFill>
                  <a:srgbClr val="333D5B"/>
                </a:solidFill>
                <a:latin typeface="+mj-ea"/>
                <a:ea typeface="+mj-ea"/>
              </a:rPr>
              <a:t>Minhyuk</a:t>
            </a:r>
            <a:endParaRPr lang="en-US" sz="2400" b="1" dirty="0">
              <a:solidFill>
                <a:srgbClr val="333D5B"/>
              </a:solidFill>
              <a:latin typeface="+mj-ea"/>
              <a:ea typeface="+mj-ea"/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9D6A0799-3841-E9F7-A5E4-DA1683FA19B2}"/>
              </a:ext>
            </a:extLst>
          </p:cNvPr>
          <p:cNvSpPr/>
          <p:nvPr/>
        </p:nvSpPr>
        <p:spPr>
          <a:xfrm>
            <a:off x="757458" y="4634885"/>
            <a:ext cx="10677084" cy="484694"/>
          </a:xfrm>
          <a:prstGeom prst="roundRect">
            <a:avLst>
              <a:gd name="adj" fmla="val 8993"/>
            </a:avLst>
          </a:prstGeom>
          <a:solidFill>
            <a:srgbClr val="4F5E8E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ore-KR" sz="1600" dirty="0">
                <a:solidFill>
                  <a:schemeClr val="bg1"/>
                </a:solidFill>
                <a:latin typeface="+mn-ea"/>
              </a:rPr>
              <a:t>https://github.com/jha2ee/GraduationProject</a:t>
            </a:r>
          </a:p>
        </p:txBody>
      </p:sp>
      <p:grpSp>
        <p:nvGrpSpPr>
          <p:cNvPr id="3" name="그룹 1007">
            <a:extLst>
              <a:ext uri="{FF2B5EF4-FFF2-40B4-BE49-F238E27FC236}">
                <a16:creationId xmlns:a16="http://schemas.microsoft.com/office/drawing/2014/main" id="{4F6608C5-8B9B-9FD3-9B46-B30C060C1344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6" name="Object 27">
              <a:extLst>
                <a:ext uri="{FF2B5EF4-FFF2-40B4-BE49-F238E27FC236}">
                  <a16:creationId xmlns:a16="http://schemas.microsoft.com/office/drawing/2014/main" id="{CFE7723D-687D-7B0C-8F0C-9A4E23132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7" name="Object 15">
            <a:extLst>
              <a:ext uri="{FF2B5EF4-FFF2-40B4-BE49-F238E27FC236}">
                <a16:creationId xmlns:a16="http://schemas.microsoft.com/office/drawing/2014/main" id="{A5E7CCD3-6E62-0FCE-AE9E-5D65EAFA4E95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05DBA6FE-1AA0-0084-D804-DA82512AD49A}"/>
              </a:ext>
            </a:extLst>
          </p:cNvPr>
          <p:cNvGrpSpPr/>
          <p:nvPr/>
        </p:nvGrpSpPr>
        <p:grpSpPr>
          <a:xfrm>
            <a:off x="5892809" y="2276682"/>
            <a:ext cx="5822448" cy="2448422"/>
            <a:chOff x="561621" y="3415022"/>
            <a:chExt cx="8733672" cy="3672633"/>
          </a:xfrm>
        </p:grpSpPr>
        <p:grpSp>
          <p:nvGrpSpPr>
            <p:cNvPr id="56" name="그룹 1006">
              <a:extLst>
                <a:ext uri="{FF2B5EF4-FFF2-40B4-BE49-F238E27FC236}">
                  <a16:creationId xmlns:a16="http://schemas.microsoft.com/office/drawing/2014/main" id="{67E1520F-E0C8-1ADB-283E-588A74A5035E}"/>
                </a:ext>
              </a:extLst>
            </p:cNvPr>
            <p:cNvGrpSpPr/>
            <p:nvPr/>
          </p:nvGrpSpPr>
          <p:grpSpPr>
            <a:xfrm>
              <a:off x="561621" y="3415022"/>
              <a:ext cx="8733672" cy="3672633"/>
              <a:chOff x="959170" y="4055477"/>
              <a:chExt cx="5000219" cy="2233913"/>
            </a:xfrm>
          </p:grpSpPr>
          <p:pic>
            <p:nvPicPr>
              <p:cNvPr id="59" name="Object 22">
                <a:extLst>
                  <a:ext uri="{FF2B5EF4-FFF2-40B4-BE49-F238E27FC236}">
                    <a16:creationId xmlns:a16="http://schemas.microsoft.com/office/drawing/2014/main" id="{DE75E614-9A59-7ACC-0621-B814D2706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9170" y="4055477"/>
                <a:ext cx="2579351" cy="2233913"/>
              </a:xfrm>
              <a:prstGeom prst="rect">
                <a:avLst/>
              </a:prstGeom>
            </p:spPr>
          </p:pic>
          <p:pic>
            <p:nvPicPr>
              <p:cNvPr id="61" name="Object 22">
                <a:extLst>
                  <a:ext uri="{FF2B5EF4-FFF2-40B4-BE49-F238E27FC236}">
                    <a16:creationId xmlns:a16="http://schemas.microsoft.com/office/drawing/2014/main" id="{C1DA1FCE-9DDF-21E5-4CEE-46CDAE07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80038" y="4055477"/>
                <a:ext cx="2579351" cy="2233913"/>
              </a:xfrm>
              <a:prstGeom prst="rect">
                <a:avLst/>
              </a:prstGeom>
            </p:spPr>
          </p:pic>
        </p:grpSp>
        <p:pic>
          <p:nvPicPr>
            <p:cNvPr id="58" name="Object 33">
              <a:extLst>
                <a:ext uri="{FF2B5EF4-FFF2-40B4-BE49-F238E27FC236}">
                  <a16:creationId xmlns:a16="http://schemas.microsoft.com/office/drawing/2014/main" id="{F0613B8C-BDA0-B08D-CA9A-E90CC9690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0" y="5028637"/>
              <a:ext cx="362251" cy="383015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5DEC0E-8C6F-D3A1-A824-1B5B0640E4B3}"/>
              </a:ext>
            </a:extLst>
          </p:cNvPr>
          <p:cNvGrpSpPr/>
          <p:nvPr/>
        </p:nvGrpSpPr>
        <p:grpSpPr>
          <a:xfrm>
            <a:off x="3105133" y="2276682"/>
            <a:ext cx="3016687" cy="2448422"/>
            <a:chOff x="561621" y="3415022"/>
            <a:chExt cx="4525030" cy="3672633"/>
          </a:xfrm>
        </p:grpSpPr>
        <p:grpSp>
          <p:nvGrpSpPr>
            <p:cNvPr id="50" name="그룹 1006">
              <a:extLst>
                <a:ext uri="{FF2B5EF4-FFF2-40B4-BE49-F238E27FC236}">
                  <a16:creationId xmlns:a16="http://schemas.microsoft.com/office/drawing/2014/main" id="{5E50DB4C-701C-B549-28FD-408BEDC4614F}"/>
                </a:ext>
              </a:extLst>
            </p:cNvPr>
            <p:cNvGrpSpPr/>
            <p:nvPr/>
          </p:nvGrpSpPr>
          <p:grpSpPr>
            <a:xfrm>
              <a:off x="561621" y="3415022"/>
              <a:ext cx="4505244" cy="3672633"/>
              <a:chOff x="959170" y="4055477"/>
              <a:chExt cx="2579351" cy="2233913"/>
            </a:xfrm>
          </p:grpSpPr>
          <p:pic>
            <p:nvPicPr>
              <p:cNvPr id="53" name="Object 22">
                <a:extLst>
                  <a:ext uri="{FF2B5EF4-FFF2-40B4-BE49-F238E27FC236}">
                    <a16:creationId xmlns:a16="http://schemas.microsoft.com/office/drawing/2014/main" id="{1ECC8AFE-D389-C794-BDE2-75E54B800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9170" y="4055477"/>
                <a:ext cx="2579351" cy="2233913"/>
              </a:xfrm>
              <a:prstGeom prst="rect">
                <a:avLst/>
              </a:prstGeom>
            </p:spPr>
          </p:pic>
        </p:grpSp>
        <p:grpSp>
          <p:nvGrpSpPr>
            <p:cNvPr id="51" name="그룹 1008">
              <a:extLst>
                <a:ext uri="{FF2B5EF4-FFF2-40B4-BE49-F238E27FC236}">
                  <a16:creationId xmlns:a16="http://schemas.microsoft.com/office/drawing/2014/main" id="{85B5862F-8DF8-14B2-625B-7D128AEC0C13}"/>
                </a:ext>
              </a:extLst>
            </p:cNvPr>
            <p:cNvGrpSpPr/>
            <p:nvPr/>
          </p:nvGrpSpPr>
          <p:grpSpPr>
            <a:xfrm>
              <a:off x="4724400" y="5028637"/>
              <a:ext cx="362251" cy="383015"/>
              <a:chOff x="3414526" y="5021731"/>
              <a:chExt cx="132673" cy="229608"/>
            </a:xfrm>
          </p:grpSpPr>
          <p:pic>
            <p:nvPicPr>
              <p:cNvPr id="52" name="Object 33">
                <a:extLst>
                  <a:ext uri="{FF2B5EF4-FFF2-40B4-BE49-F238E27FC236}">
                    <a16:creationId xmlns:a16="http://schemas.microsoft.com/office/drawing/2014/main" id="{2A95A982-824A-0194-6577-C75986496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4526" y="5021731"/>
                <a:ext cx="132673" cy="229608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2985688" y="1735813"/>
            <a:ext cx="191958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POINT 1</a:t>
            </a:r>
            <a:endParaRPr lang="en-US" sz="1200" dirty="0"/>
          </a:p>
        </p:txBody>
      </p:sp>
      <p:sp>
        <p:nvSpPr>
          <p:cNvPr id="25" name="Object 25"/>
          <p:cNvSpPr txBox="1"/>
          <p:nvPr/>
        </p:nvSpPr>
        <p:spPr>
          <a:xfrm flipH="1">
            <a:off x="699188" y="698217"/>
            <a:ext cx="3964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latin typeface="+mj-ea"/>
                <a:ea typeface="+mj-ea"/>
                <a:cs typeface="THELuxGoEB_U" pitchFamily="34" charset="0"/>
              </a:rPr>
              <a:t>Contents</a:t>
            </a:r>
            <a:endParaRPr lang="en-US" sz="1200" dirty="0">
              <a:latin typeface="+mj-ea"/>
              <a:ea typeface="+mj-ea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DA0BFF-7FC3-E024-C3A0-3605BAB985C5}"/>
              </a:ext>
            </a:extLst>
          </p:cNvPr>
          <p:cNvGrpSpPr/>
          <p:nvPr/>
        </p:nvGrpSpPr>
        <p:grpSpPr>
          <a:xfrm>
            <a:off x="374414" y="2276682"/>
            <a:ext cx="3016687" cy="2448422"/>
            <a:chOff x="561621" y="3415022"/>
            <a:chExt cx="4525030" cy="36726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1621" y="3415022"/>
              <a:ext cx="4505244" cy="3672633"/>
              <a:chOff x="959170" y="4055477"/>
              <a:chExt cx="2579351" cy="22339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9170" y="4055477"/>
                <a:ext cx="2579351" cy="22339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724400" y="5028637"/>
              <a:ext cx="362251" cy="383015"/>
              <a:chOff x="3414526" y="5021731"/>
              <a:chExt cx="132673" cy="22960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4526" y="5021731"/>
                <a:ext cx="132673" cy="229608"/>
              </a:xfrm>
              <a:prstGeom prst="rect">
                <a:avLst/>
              </a:prstGeom>
            </p:spPr>
          </p:pic>
        </p:grpSp>
      </p:grpSp>
      <p:sp>
        <p:nvSpPr>
          <p:cNvPr id="42" name="Object 32">
            <a:extLst>
              <a:ext uri="{FF2B5EF4-FFF2-40B4-BE49-F238E27FC236}">
                <a16:creationId xmlns:a16="http://schemas.microsoft.com/office/drawing/2014/main" id="{F2948230-14A0-DF56-BE32-B3C43EB46A61}"/>
              </a:ext>
            </a:extLst>
          </p:cNvPr>
          <p:cNvSpPr txBox="1"/>
          <p:nvPr/>
        </p:nvSpPr>
        <p:spPr>
          <a:xfrm>
            <a:off x="152849" y="2844320"/>
            <a:ext cx="3446626" cy="11693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333" dirty="0">
                <a:solidFill>
                  <a:srgbClr val="F9FAFD"/>
                </a:solidFill>
                <a:latin typeface="+mj-ea"/>
                <a:ea typeface="+mj-ea"/>
              </a:rPr>
              <a:t>Program</a:t>
            </a:r>
          </a:p>
          <a:p>
            <a:pPr algn="ctr"/>
            <a:r>
              <a:rPr lang="en-US" altLang="ko-KR" sz="2333" dirty="0">
                <a:solidFill>
                  <a:srgbClr val="F9FAFD"/>
                </a:solidFill>
                <a:latin typeface="+mj-ea"/>
                <a:ea typeface="+mj-ea"/>
              </a:rPr>
              <a:t>Objective &amp;</a:t>
            </a:r>
          </a:p>
          <a:p>
            <a:pPr algn="ctr"/>
            <a:r>
              <a:rPr lang="en-US" altLang="ko-KR" sz="2333" dirty="0">
                <a:solidFill>
                  <a:srgbClr val="F9FAFD"/>
                </a:solidFill>
                <a:latin typeface="+mj-ea"/>
                <a:ea typeface="+mj-ea"/>
              </a:rPr>
              <a:t>Changed part</a:t>
            </a:r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47F29536-A31B-C4A3-8668-DFA368C58246}"/>
              </a:ext>
            </a:extLst>
          </p:cNvPr>
          <p:cNvSpPr txBox="1"/>
          <p:nvPr/>
        </p:nvSpPr>
        <p:spPr>
          <a:xfrm>
            <a:off x="9016852" y="2818621"/>
            <a:ext cx="2456905" cy="1364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33" dirty="0">
                <a:solidFill>
                  <a:srgbClr val="F9FAFD"/>
                </a:solidFill>
                <a:latin typeface="+mj-ea"/>
                <a:ea typeface="+mj-ea"/>
              </a:rPr>
              <a:t>Role</a:t>
            </a:r>
            <a:r>
              <a:rPr lang="en-US" sz="2667" dirty="0">
                <a:solidFill>
                  <a:srgbClr val="F9FAFD"/>
                </a:solidFill>
                <a:latin typeface="+mj-ea"/>
                <a:ea typeface="+mj-ea"/>
              </a:rPr>
              <a:t> sharing</a:t>
            </a:r>
          </a:p>
          <a:p>
            <a:pPr algn="ctr"/>
            <a:r>
              <a:rPr lang="en-US" sz="2667" dirty="0">
                <a:solidFill>
                  <a:srgbClr val="F9FAFD"/>
                </a:solidFill>
                <a:latin typeface="+mj-ea"/>
                <a:ea typeface="+mj-ea"/>
              </a:rPr>
              <a:t>&amp;</a:t>
            </a:r>
          </a:p>
          <a:p>
            <a:pPr algn="ctr"/>
            <a:r>
              <a:rPr lang="en-US" sz="2667" dirty="0">
                <a:solidFill>
                  <a:srgbClr val="F9FAFD"/>
                </a:solidFill>
                <a:latin typeface="+mj-ea"/>
                <a:ea typeface="+mj-ea"/>
              </a:rPr>
              <a:t>Future Plan</a:t>
            </a:r>
            <a:endParaRPr lang="en-US" sz="2933" dirty="0">
              <a:solidFill>
                <a:srgbClr val="F9FAFD"/>
              </a:solidFill>
              <a:latin typeface="+mj-ea"/>
              <a:ea typeface="+mj-ea"/>
            </a:endParaRPr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4D42E765-F3C3-C9D4-E621-57CC874C0814}"/>
              </a:ext>
            </a:extLst>
          </p:cNvPr>
          <p:cNvSpPr txBox="1"/>
          <p:nvPr/>
        </p:nvSpPr>
        <p:spPr>
          <a:xfrm>
            <a:off x="3425749" y="3064940"/>
            <a:ext cx="2288600" cy="871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33" dirty="0">
                <a:solidFill>
                  <a:srgbClr val="F9FAFD"/>
                </a:solidFill>
                <a:latin typeface="+mj-ea"/>
                <a:ea typeface="+mj-ea"/>
              </a:rPr>
              <a:t>Development</a:t>
            </a:r>
          </a:p>
          <a:p>
            <a:pPr algn="ctr"/>
            <a:r>
              <a:rPr lang="en-US" sz="2533" dirty="0">
                <a:solidFill>
                  <a:srgbClr val="F9FAFD"/>
                </a:solidFill>
                <a:latin typeface="+mj-ea"/>
                <a:ea typeface="+mj-ea"/>
              </a:rPr>
              <a:t>Description</a:t>
            </a:r>
            <a:endParaRPr lang="en-US" sz="2533" dirty="0">
              <a:latin typeface="+mj-ea"/>
              <a:ea typeface="+mj-ea"/>
            </a:endParaRPr>
          </a:p>
        </p:txBody>
      </p:sp>
      <p:sp>
        <p:nvSpPr>
          <p:cNvPr id="29" name="Object 32">
            <a:extLst>
              <a:ext uri="{FF2B5EF4-FFF2-40B4-BE49-F238E27FC236}">
                <a16:creationId xmlns:a16="http://schemas.microsoft.com/office/drawing/2014/main" id="{5DF12D19-7784-5A40-84FC-E60BBB2D98FC}"/>
              </a:ext>
            </a:extLst>
          </p:cNvPr>
          <p:cNvSpPr txBox="1"/>
          <p:nvPr/>
        </p:nvSpPr>
        <p:spPr>
          <a:xfrm>
            <a:off x="6242367" y="3198277"/>
            <a:ext cx="2288600" cy="4821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33" dirty="0">
                <a:solidFill>
                  <a:srgbClr val="F9FAFD"/>
                </a:solidFill>
                <a:latin typeface="+mj-ea"/>
                <a:ea typeface="+mj-ea"/>
              </a:rPr>
              <a:t>Prototype</a:t>
            </a: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EB4B7812-22F7-6B80-3615-A1EB6E17C187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333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6AD0963F-E963-BEE0-BDC0-0680D29986C2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690464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Future improvement of our service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F1897-D1AC-5902-9C77-0CEE380ED953}"/>
              </a:ext>
            </a:extLst>
          </p:cNvPr>
          <p:cNvSpPr txBox="1"/>
          <p:nvPr/>
        </p:nvSpPr>
        <p:spPr>
          <a:xfrm>
            <a:off x="680472" y="1564129"/>
            <a:ext cx="11182014" cy="565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67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For</a:t>
            </a:r>
            <a:r>
              <a:rPr lang="ko-KR" altLang="en-US" sz="2267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 </a:t>
            </a:r>
            <a:r>
              <a:rPr lang="en-US" altLang="ko-KR" sz="2267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higher</a:t>
            </a:r>
            <a:r>
              <a:rPr lang="ko-KR" altLang="en-US" sz="2267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 </a:t>
            </a:r>
            <a:r>
              <a:rPr lang="en-US" altLang="ko-KR" sz="2267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completion…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1DC96-FF83-ACDF-822F-724C20AD39F8}"/>
              </a:ext>
            </a:extLst>
          </p:cNvPr>
          <p:cNvSpPr txBox="1"/>
          <p:nvPr/>
        </p:nvSpPr>
        <p:spPr>
          <a:xfrm>
            <a:off x="1267081" y="4706409"/>
            <a:ext cx="2541045" cy="10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Object detection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in frame</a:t>
            </a: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FD6C7518-FF65-27C8-ED18-EECCF4ED2D7E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856839-5F08-8AF9-9C47-97ACBF5C1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98" y="2156247"/>
            <a:ext cx="3139404" cy="24536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83C82B-C451-35BF-F91B-ECCB4A163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77" y="2151591"/>
            <a:ext cx="3360855" cy="2453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0F6AE5-80E9-BA44-20A9-304BE01CF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153" y="2251614"/>
            <a:ext cx="2541045" cy="2454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E12027-9AF9-487A-1ED3-9903A62013D2}"/>
              </a:ext>
            </a:extLst>
          </p:cNvPr>
          <p:cNvSpPr txBox="1"/>
          <p:nvPr/>
        </p:nvSpPr>
        <p:spPr>
          <a:xfrm>
            <a:off x="8573004" y="4733179"/>
            <a:ext cx="2227342" cy="10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Provide easier 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video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81872-A8EA-836C-50D1-637B3B155D32}"/>
              </a:ext>
            </a:extLst>
          </p:cNvPr>
          <p:cNvSpPr txBox="1"/>
          <p:nvPr/>
        </p:nvSpPr>
        <p:spPr>
          <a:xfrm>
            <a:off x="4816419" y="4734957"/>
            <a:ext cx="2910119" cy="10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Exception handling in various actions</a:t>
            </a:r>
          </a:p>
        </p:txBody>
      </p:sp>
    </p:spTree>
    <p:extLst>
      <p:ext uri="{BB962C8B-B14F-4D97-AF65-F5344CB8AC3E}">
        <p14:creationId xmlns:p14="http://schemas.microsoft.com/office/powerpoint/2010/main" val="2556293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traight Connector 4">
            <a:extLst>
              <a:ext uri="{FF2B5EF4-FFF2-40B4-BE49-F238E27FC236}">
                <a16:creationId xmlns:a16="http://schemas.microsoft.com/office/drawing/2014/main" id="{B033E518-5746-BAEE-7FD5-DDA10A71515B}"/>
              </a:ext>
            </a:extLst>
          </p:cNvPr>
          <p:cNvCxnSpPr>
            <a:cxnSpLocks/>
            <a:endCxn id="108" idx="2"/>
          </p:cNvCxnSpPr>
          <p:nvPr/>
        </p:nvCxnSpPr>
        <p:spPr>
          <a:xfrm>
            <a:off x="7088000" y="3710204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696395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Future Plan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134CBC80-08C8-2A50-84B7-72887F784DEB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cxnSp>
        <p:nvCxnSpPr>
          <p:cNvPr id="74" name="Straight Connector 3">
            <a:extLst>
              <a:ext uri="{FF2B5EF4-FFF2-40B4-BE49-F238E27FC236}">
                <a16:creationId xmlns:a16="http://schemas.microsoft.com/office/drawing/2014/main" id="{ECD9DB28-3D33-A5D6-8CDA-FA04B070C531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4873437" y="3710204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4">
            <a:extLst>
              <a:ext uri="{FF2B5EF4-FFF2-40B4-BE49-F238E27FC236}">
                <a16:creationId xmlns:a16="http://schemas.microsoft.com/office/drawing/2014/main" id="{41A37624-F110-6053-B680-5507407C8E22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2620004" y="3710204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c 5">
            <a:extLst>
              <a:ext uri="{FF2B5EF4-FFF2-40B4-BE49-F238E27FC236}">
                <a16:creationId xmlns:a16="http://schemas.microsoft.com/office/drawing/2014/main" id="{D8FCF4B7-186A-7D2B-824C-53643F43EE8A}"/>
              </a:ext>
            </a:extLst>
          </p:cNvPr>
          <p:cNvSpPr/>
          <p:nvPr/>
        </p:nvSpPr>
        <p:spPr>
          <a:xfrm>
            <a:off x="2112695" y="325062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Congenial SemiBold" panose="02000503040000020004" pitchFamily="2" charset="0"/>
            </a:endParaRPr>
          </a:p>
        </p:txBody>
      </p:sp>
      <p:sp>
        <p:nvSpPr>
          <p:cNvPr id="77" name="Oval 6">
            <a:extLst>
              <a:ext uri="{FF2B5EF4-FFF2-40B4-BE49-F238E27FC236}">
                <a16:creationId xmlns:a16="http://schemas.microsoft.com/office/drawing/2014/main" id="{6DE2F499-3610-5D7F-AC1B-405A8DAC2683}"/>
              </a:ext>
            </a:extLst>
          </p:cNvPr>
          <p:cNvSpPr/>
          <p:nvPr/>
        </p:nvSpPr>
        <p:spPr>
          <a:xfrm>
            <a:off x="2477026" y="3614954"/>
            <a:ext cx="190500" cy="190500"/>
          </a:xfrm>
          <a:prstGeom prst="ellipse">
            <a:avLst/>
          </a:prstGeom>
          <a:solidFill>
            <a:srgbClr val="333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ngenial SemiBold" panose="02000503040000020004" pitchFamily="2" charset="0"/>
            </a:endParaRPr>
          </a:p>
        </p:txBody>
      </p:sp>
      <p:sp>
        <p:nvSpPr>
          <p:cNvPr id="78" name="Circle: Hollow 7">
            <a:extLst>
              <a:ext uri="{FF2B5EF4-FFF2-40B4-BE49-F238E27FC236}">
                <a16:creationId xmlns:a16="http://schemas.microsoft.com/office/drawing/2014/main" id="{0E95CDDD-C0CA-431A-3AFE-1FEB25412F79}"/>
              </a:ext>
            </a:extLst>
          </p:cNvPr>
          <p:cNvSpPr/>
          <p:nvPr/>
        </p:nvSpPr>
        <p:spPr>
          <a:xfrm>
            <a:off x="2357963" y="3495891"/>
            <a:ext cx="428626" cy="428626"/>
          </a:xfrm>
          <a:prstGeom prst="donut">
            <a:avLst>
              <a:gd name="adj" fmla="val 5281"/>
            </a:avLst>
          </a:prstGeom>
          <a:solidFill>
            <a:srgbClr val="333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  <p:sp>
        <p:nvSpPr>
          <p:cNvPr id="79" name="Circle: Hollow 8">
            <a:extLst>
              <a:ext uri="{FF2B5EF4-FFF2-40B4-BE49-F238E27FC236}">
                <a16:creationId xmlns:a16="http://schemas.microsoft.com/office/drawing/2014/main" id="{D9274928-832C-7236-363F-DEFFF69CB0B9}"/>
              </a:ext>
            </a:extLst>
          </p:cNvPr>
          <p:cNvSpPr/>
          <p:nvPr/>
        </p:nvSpPr>
        <p:spPr>
          <a:xfrm>
            <a:off x="2225091" y="336301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  <p:cxnSp>
        <p:nvCxnSpPr>
          <p:cNvPr id="80" name="Straight Connector 9">
            <a:extLst>
              <a:ext uri="{FF2B5EF4-FFF2-40B4-BE49-F238E27FC236}">
                <a16:creationId xmlns:a16="http://schemas.microsoft.com/office/drawing/2014/main" id="{3E491B00-E5FF-873E-EEEC-3784B8C82057}"/>
              </a:ext>
            </a:extLst>
          </p:cNvPr>
          <p:cNvCxnSpPr>
            <a:cxnSpLocks/>
          </p:cNvCxnSpPr>
          <p:nvPr/>
        </p:nvCxnSpPr>
        <p:spPr>
          <a:xfrm flipV="1">
            <a:off x="2572277" y="4057390"/>
            <a:ext cx="0" cy="1033387"/>
          </a:xfrm>
          <a:prstGeom prst="line">
            <a:avLst/>
          </a:prstGeom>
          <a:ln w="19050">
            <a:solidFill>
              <a:srgbClr val="333D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10">
            <a:extLst>
              <a:ext uri="{FF2B5EF4-FFF2-40B4-BE49-F238E27FC236}">
                <a16:creationId xmlns:a16="http://schemas.microsoft.com/office/drawing/2014/main" id="{3EB9166B-124B-FC04-BD1B-CDF5E78C11C8}"/>
              </a:ext>
            </a:extLst>
          </p:cNvPr>
          <p:cNvSpPr/>
          <p:nvPr/>
        </p:nvSpPr>
        <p:spPr>
          <a:xfrm>
            <a:off x="2510156" y="5065644"/>
            <a:ext cx="124240" cy="124240"/>
          </a:xfrm>
          <a:prstGeom prst="ellipse">
            <a:avLst/>
          </a:prstGeom>
          <a:solidFill>
            <a:srgbClr val="333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ngenial SemiBold" panose="02000503040000020004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46D21C-175A-0913-1092-36769E141B6A}"/>
              </a:ext>
            </a:extLst>
          </p:cNvPr>
          <p:cNvSpPr txBox="1"/>
          <p:nvPr/>
        </p:nvSpPr>
        <p:spPr>
          <a:xfrm>
            <a:off x="1517708" y="2676715"/>
            <a:ext cx="210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D5B"/>
                </a:solidFill>
                <a:latin typeface="Congenial SemiBold" panose="02000503040000020004" pitchFamily="2" charset="0"/>
              </a:rPr>
              <a:t>December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176AFE2-EB90-DE6F-6D91-5E847ABA5BC6}"/>
              </a:ext>
            </a:extLst>
          </p:cNvPr>
          <p:cNvSpPr txBox="1"/>
          <p:nvPr/>
        </p:nvSpPr>
        <p:spPr>
          <a:xfrm>
            <a:off x="1547591" y="5317870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Additional function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&amp; Complete Project</a:t>
            </a:r>
          </a:p>
        </p:txBody>
      </p:sp>
      <p:sp>
        <p:nvSpPr>
          <p:cNvPr id="84" name="Arc 13">
            <a:extLst>
              <a:ext uri="{FF2B5EF4-FFF2-40B4-BE49-F238E27FC236}">
                <a16:creationId xmlns:a16="http://schemas.microsoft.com/office/drawing/2014/main" id="{BFF00E44-967B-3B57-E86A-D8B26497682B}"/>
              </a:ext>
            </a:extLst>
          </p:cNvPr>
          <p:cNvSpPr/>
          <p:nvPr/>
        </p:nvSpPr>
        <p:spPr>
          <a:xfrm rot="5400000">
            <a:off x="4351173" y="325062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Congenial SemiBold" panose="02000503040000020004" pitchFamily="2" charset="0"/>
            </a:endParaRPr>
          </a:p>
        </p:txBody>
      </p:sp>
      <p:sp>
        <p:nvSpPr>
          <p:cNvPr id="85" name="Oval 14">
            <a:extLst>
              <a:ext uri="{FF2B5EF4-FFF2-40B4-BE49-F238E27FC236}">
                <a16:creationId xmlns:a16="http://schemas.microsoft.com/office/drawing/2014/main" id="{3E2A4516-5E89-3F6E-4119-0D15415DB7AF}"/>
              </a:ext>
            </a:extLst>
          </p:cNvPr>
          <p:cNvSpPr/>
          <p:nvPr/>
        </p:nvSpPr>
        <p:spPr>
          <a:xfrm>
            <a:off x="4715504" y="3614954"/>
            <a:ext cx="190500" cy="190500"/>
          </a:xfrm>
          <a:prstGeom prst="ellipse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ngenial SemiBold" panose="02000503040000020004" pitchFamily="2" charset="0"/>
            </a:endParaRPr>
          </a:p>
        </p:txBody>
      </p:sp>
      <p:sp>
        <p:nvSpPr>
          <p:cNvPr id="86" name="Circle: Hollow 15">
            <a:extLst>
              <a:ext uri="{FF2B5EF4-FFF2-40B4-BE49-F238E27FC236}">
                <a16:creationId xmlns:a16="http://schemas.microsoft.com/office/drawing/2014/main" id="{93B15DA5-118C-670A-5740-B9D05F6EBAAF}"/>
              </a:ext>
            </a:extLst>
          </p:cNvPr>
          <p:cNvSpPr/>
          <p:nvPr/>
        </p:nvSpPr>
        <p:spPr>
          <a:xfrm>
            <a:off x="4596441" y="3495891"/>
            <a:ext cx="428626" cy="428626"/>
          </a:xfrm>
          <a:prstGeom prst="donut">
            <a:avLst>
              <a:gd name="adj" fmla="val 5281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  <p:sp>
        <p:nvSpPr>
          <p:cNvPr id="87" name="Circle: Hollow 16">
            <a:extLst>
              <a:ext uri="{FF2B5EF4-FFF2-40B4-BE49-F238E27FC236}">
                <a16:creationId xmlns:a16="http://schemas.microsoft.com/office/drawing/2014/main" id="{EFBF9B55-4E2A-BB46-E89B-E809BB512491}"/>
              </a:ext>
            </a:extLst>
          </p:cNvPr>
          <p:cNvSpPr/>
          <p:nvPr/>
        </p:nvSpPr>
        <p:spPr>
          <a:xfrm>
            <a:off x="4463569" y="336301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  <p:cxnSp>
        <p:nvCxnSpPr>
          <p:cNvPr id="88" name="Straight Connector 17">
            <a:extLst>
              <a:ext uri="{FF2B5EF4-FFF2-40B4-BE49-F238E27FC236}">
                <a16:creationId xmlns:a16="http://schemas.microsoft.com/office/drawing/2014/main" id="{0542DF3C-EDC6-54E6-A125-923AB1859F69}"/>
              </a:ext>
            </a:extLst>
          </p:cNvPr>
          <p:cNvCxnSpPr>
            <a:cxnSpLocks/>
          </p:cNvCxnSpPr>
          <p:nvPr/>
        </p:nvCxnSpPr>
        <p:spPr>
          <a:xfrm flipV="1">
            <a:off x="4810755" y="2329632"/>
            <a:ext cx="0" cy="1033387"/>
          </a:xfrm>
          <a:prstGeom prst="line">
            <a:avLst/>
          </a:prstGeom>
          <a:ln w="19050">
            <a:solidFill>
              <a:srgbClr val="4F5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18">
            <a:extLst>
              <a:ext uri="{FF2B5EF4-FFF2-40B4-BE49-F238E27FC236}">
                <a16:creationId xmlns:a16="http://schemas.microsoft.com/office/drawing/2014/main" id="{D6ECC65B-31D1-5A79-FE2C-267D6B79082C}"/>
              </a:ext>
            </a:extLst>
          </p:cNvPr>
          <p:cNvSpPr/>
          <p:nvPr/>
        </p:nvSpPr>
        <p:spPr>
          <a:xfrm>
            <a:off x="4748634" y="2283276"/>
            <a:ext cx="124240" cy="124240"/>
          </a:xfrm>
          <a:prstGeom prst="ellipse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ngenial SemiBold" panose="0200050304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33A542C-0F13-6568-E4F0-08BD4400BBD9}"/>
              </a:ext>
            </a:extLst>
          </p:cNvPr>
          <p:cNvSpPr txBox="1"/>
          <p:nvPr/>
        </p:nvSpPr>
        <p:spPr>
          <a:xfrm>
            <a:off x="3767946" y="4097496"/>
            <a:ext cx="2091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4F5E8E"/>
                </a:solidFill>
                <a:latin typeface="Congenial SemiBold" panose="02000503040000020004" pitchFamily="2" charset="0"/>
              </a:rPr>
              <a:t>January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996DF1D-58EE-C722-76A0-A9859454A6A1}"/>
              </a:ext>
            </a:extLst>
          </p:cNvPr>
          <p:cNvSpPr txBox="1"/>
          <p:nvPr/>
        </p:nvSpPr>
        <p:spPr>
          <a:xfrm>
            <a:off x="3662620" y="1640993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48A54"/>
                </a:solidFill>
                <a:latin typeface="+mj-ea"/>
                <a:ea typeface="+mj-ea"/>
              </a:rPr>
              <a:t>Testing &amp; Verification</a:t>
            </a:r>
          </a:p>
        </p:txBody>
      </p:sp>
      <p:sp>
        <p:nvSpPr>
          <p:cNvPr id="92" name="Arc 21">
            <a:extLst>
              <a:ext uri="{FF2B5EF4-FFF2-40B4-BE49-F238E27FC236}">
                <a16:creationId xmlns:a16="http://schemas.microsoft.com/office/drawing/2014/main" id="{E461E288-1386-B2C9-43C8-BC88BBF88408}"/>
              </a:ext>
            </a:extLst>
          </p:cNvPr>
          <p:cNvSpPr/>
          <p:nvPr/>
        </p:nvSpPr>
        <p:spPr>
          <a:xfrm>
            <a:off x="6604606" y="325062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Congenial SemiBold" panose="02000503040000020004" pitchFamily="2" charset="0"/>
            </a:endParaRPr>
          </a:p>
        </p:txBody>
      </p:sp>
      <p:sp>
        <p:nvSpPr>
          <p:cNvPr id="93" name="Oval 22">
            <a:extLst>
              <a:ext uri="{FF2B5EF4-FFF2-40B4-BE49-F238E27FC236}">
                <a16:creationId xmlns:a16="http://schemas.microsoft.com/office/drawing/2014/main" id="{3ECACDC4-6D7D-60BA-4058-E8E1BBF58ECD}"/>
              </a:ext>
            </a:extLst>
          </p:cNvPr>
          <p:cNvSpPr/>
          <p:nvPr/>
        </p:nvSpPr>
        <p:spPr>
          <a:xfrm>
            <a:off x="6968937" y="3614954"/>
            <a:ext cx="190500" cy="190500"/>
          </a:xfrm>
          <a:prstGeom prst="ellipse">
            <a:avLst/>
          </a:prstGeom>
          <a:solidFill>
            <a:srgbClr val="869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ngenial SemiBold" panose="02000503040000020004" pitchFamily="2" charset="0"/>
            </a:endParaRPr>
          </a:p>
        </p:txBody>
      </p:sp>
      <p:sp>
        <p:nvSpPr>
          <p:cNvPr id="94" name="Circle: Hollow 23">
            <a:extLst>
              <a:ext uri="{FF2B5EF4-FFF2-40B4-BE49-F238E27FC236}">
                <a16:creationId xmlns:a16="http://schemas.microsoft.com/office/drawing/2014/main" id="{2E7B8B3D-5EB9-200B-F8F0-5A408D14EE2C}"/>
              </a:ext>
            </a:extLst>
          </p:cNvPr>
          <p:cNvSpPr/>
          <p:nvPr/>
        </p:nvSpPr>
        <p:spPr>
          <a:xfrm>
            <a:off x="6849874" y="3495891"/>
            <a:ext cx="428626" cy="428626"/>
          </a:xfrm>
          <a:prstGeom prst="donut">
            <a:avLst>
              <a:gd name="adj" fmla="val 5281"/>
            </a:avLst>
          </a:prstGeom>
          <a:solidFill>
            <a:srgbClr val="869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  <p:sp>
        <p:nvSpPr>
          <p:cNvPr id="95" name="Circle: Hollow 24">
            <a:extLst>
              <a:ext uri="{FF2B5EF4-FFF2-40B4-BE49-F238E27FC236}">
                <a16:creationId xmlns:a16="http://schemas.microsoft.com/office/drawing/2014/main" id="{EF66B14E-9FBE-10C5-16DD-6ED12D5EF4BA}"/>
              </a:ext>
            </a:extLst>
          </p:cNvPr>
          <p:cNvSpPr/>
          <p:nvPr/>
        </p:nvSpPr>
        <p:spPr>
          <a:xfrm>
            <a:off x="6717002" y="336301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ongenial SemiBold" panose="02000503040000020004" pitchFamily="2" charset="0"/>
            </a:endParaRPr>
          </a:p>
        </p:txBody>
      </p:sp>
      <p:cxnSp>
        <p:nvCxnSpPr>
          <p:cNvPr id="96" name="Straight Connector 25">
            <a:extLst>
              <a:ext uri="{FF2B5EF4-FFF2-40B4-BE49-F238E27FC236}">
                <a16:creationId xmlns:a16="http://schemas.microsoft.com/office/drawing/2014/main" id="{9B8B609F-9884-C5C4-FAAF-1F951DDF5929}"/>
              </a:ext>
            </a:extLst>
          </p:cNvPr>
          <p:cNvCxnSpPr>
            <a:cxnSpLocks/>
          </p:cNvCxnSpPr>
          <p:nvPr/>
        </p:nvCxnSpPr>
        <p:spPr>
          <a:xfrm flipV="1">
            <a:off x="7064188" y="4057390"/>
            <a:ext cx="0" cy="1033387"/>
          </a:xfrm>
          <a:prstGeom prst="line">
            <a:avLst/>
          </a:prstGeom>
          <a:ln w="19050">
            <a:solidFill>
              <a:srgbClr val="8693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26">
            <a:extLst>
              <a:ext uri="{FF2B5EF4-FFF2-40B4-BE49-F238E27FC236}">
                <a16:creationId xmlns:a16="http://schemas.microsoft.com/office/drawing/2014/main" id="{A7B26918-6B07-D445-2460-E6B39B25378C}"/>
              </a:ext>
            </a:extLst>
          </p:cNvPr>
          <p:cNvSpPr/>
          <p:nvPr/>
        </p:nvSpPr>
        <p:spPr>
          <a:xfrm>
            <a:off x="7002067" y="5065644"/>
            <a:ext cx="124240" cy="124240"/>
          </a:xfrm>
          <a:prstGeom prst="ellipse">
            <a:avLst/>
          </a:prstGeom>
          <a:solidFill>
            <a:srgbClr val="869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ngenial SemiBold" panose="02000503040000020004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C8EA58-AF8C-A1DA-E863-E395A2A44D24}"/>
              </a:ext>
            </a:extLst>
          </p:cNvPr>
          <p:cNvSpPr txBox="1"/>
          <p:nvPr/>
        </p:nvSpPr>
        <p:spPr>
          <a:xfrm>
            <a:off x="6050077" y="2676715"/>
            <a:ext cx="2037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8693BC"/>
                </a:solidFill>
                <a:latin typeface="Congenial SemiBold" panose="02000503040000020004" pitchFamily="2" charset="0"/>
              </a:rPr>
              <a:t>February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9F8A3-5260-8C2F-4C6B-C4D914E33A0B}"/>
              </a:ext>
            </a:extLst>
          </p:cNvPr>
          <p:cNvSpPr txBox="1"/>
          <p:nvPr/>
        </p:nvSpPr>
        <p:spPr>
          <a:xfrm>
            <a:off x="6069057" y="5317870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Wiki page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&amp; Documentation</a:t>
            </a:r>
          </a:p>
        </p:txBody>
      </p:sp>
      <p:cxnSp>
        <p:nvCxnSpPr>
          <p:cNvPr id="103" name="Straight Connector 29">
            <a:extLst>
              <a:ext uri="{FF2B5EF4-FFF2-40B4-BE49-F238E27FC236}">
                <a16:creationId xmlns:a16="http://schemas.microsoft.com/office/drawing/2014/main" id="{5FE02C4C-7B1C-9ABD-3E77-7C2120ECE9FB}"/>
              </a:ext>
            </a:extLst>
          </p:cNvPr>
          <p:cNvCxnSpPr>
            <a:cxnSpLocks/>
          </p:cNvCxnSpPr>
          <p:nvPr/>
        </p:nvCxnSpPr>
        <p:spPr>
          <a:xfrm>
            <a:off x="1632805" y="5927261"/>
            <a:ext cx="2048865" cy="0"/>
          </a:xfrm>
          <a:prstGeom prst="line">
            <a:avLst/>
          </a:prstGeom>
          <a:ln w="19050">
            <a:solidFill>
              <a:srgbClr val="333D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30">
            <a:extLst>
              <a:ext uri="{FF2B5EF4-FFF2-40B4-BE49-F238E27FC236}">
                <a16:creationId xmlns:a16="http://schemas.microsoft.com/office/drawing/2014/main" id="{39A18172-3759-CBB1-C9D9-9F311FAEC539}"/>
              </a:ext>
            </a:extLst>
          </p:cNvPr>
          <p:cNvCxnSpPr>
            <a:cxnSpLocks/>
          </p:cNvCxnSpPr>
          <p:nvPr/>
        </p:nvCxnSpPr>
        <p:spPr>
          <a:xfrm>
            <a:off x="6112753" y="5927261"/>
            <a:ext cx="2048865" cy="0"/>
          </a:xfrm>
          <a:prstGeom prst="line">
            <a:avLst/>
          </a:prstGeom>
          <a:ln w="19050">
            <a:solidFill>
              <a:srgbClr val="8693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31">
            <a:extLst>
              <a:ext uri="{FF2B5EF4-FFF2-40B4-BE49-F238E27FC236}">
                <a16:creationId xmlns:a16="http://schemas.microsoft.com/office/drawing/2014/main" id="{076126D4-10B0-49C8-F67A-63D1821AC003}"/>
              </a:ext>
            </a:extLst>
          </p:cNvPr>
          <p:cNvCxnSpPr>
            <a:cxnSpLocks/>
          </p:cNvCxnSpPr>
          <p:nvPr/>
        </p:nvCxnSpPr>
        <p:spPr>
          <a:xfrm>
            <a:off x="3770067" y="1550197"/>
            <a:ext cx="2048865" cy="0"/>
          </a:xfrm>
          <a:prstGeom prst="line">
            <a:avLst/>
          </a:prstGeom>
          <a:ln w="19050">
            <a:solidFill>
              <a:srgbClr val="4F5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Arc 13">
            <a:extLst>
              <a:ext uri="{FF2B5EF4-FFF2-40B4-BE49-F238E27FC236}">
                <a16:creationId xmlns:a16="http://schemas.microsoft.com/office/drawing/2014/main" id="{09A66B23-0D6D-1D26-A378-B1255D99CCA3}"/>
              </a:ext>
            </a:extLst>
          </p:cNvPr>
          <p:cNvSpPr/>
          <p:nvPr/>
        </p:nvSpPr>
        <p:spPr>
          <a:xfrm rot="5400000">
            <a:off x="8819169" y="325062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ngenial SemiBold" panose="02000503040000020004" pitchFamily="2" charset="0"/>
            </a:endParaRPr>
          </a:p>
        </p:txBody>
      </p:sp>
      <p:sp>
        <p:nvSpPr>
          <p:cNvPr id="108" name="Oval 14">
            <a:extLst>
              <a:ext uri="{FF2B5EF4-FFF2-40B4-BE49-F238E27FC236}">
                <a16:creationId xmlns:a16="http://schemas.microsoft.com/office/drawing/2014/main" id="{F97BB350-A2CB-2941-56F0-7FF9D155CD6D}"/>
              </a:ext>
            </a:extLst>
          </p:cNvPr>
          <p:cNvSpPr/>
          <p:nvPr/>
        </p:nvSpPr>
        <p:spPr>
          <a:xfrm>
            <a:off x="9183500" y="3614954"/>
            <a:ext cx="190500" cy="190500"/>
          </a:xfrm>
          <a:prstGeom prst="ellipse">
            <a:avLst/>
          </a:prstGeom>
          <a:solidFill>
            <a:srgbClr val="B3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SemiBold" panose="02000503040000020004" pitchFamily="2" charset="0"/>
            </a:endParaRPr>
          </a:p>
        </p:txBody>
      </p:sp>
      <p:sp>
        <p:nvSpPr>
          <p:cNvPr id="109" name="Circle: Hollow 15">
            <a:extLst>
              <a:ext uri="{FF2B5EF4-FFF2-40B4-BE49-F238E27FC236}">
                <a16:creationId xmlns:a16="http://schemas.microsoft.com/office/drawing/2014/main" id="{B7625D54-6969-4927-C2CF-74801A875112}"/>
              </a:ext>
            </a:extLst>
          </p:cNvPr>
          <p:cNvSpPr/>
          <p:nvPr/>
        </p:nvSpPr>
        <p:spPr>
          <a:xfrm>
            <a:off x="9064437" y="3495891"/>
            <a:ext cx="428626" cy="428626"/>
          </a:xfrm>
          <a:prstGeom prst="donut">
            <a:avLst>
              <a:gd name="adj" fmla="val 5281"/>
            </a:avLst>
          </a:prstGeom>
          <a:solidFill>
            <a:srgbClr val="B3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SemiBold" panose="02000503040000020004" pitchFamily="2" charset="0"/>
            </a:endParaRPr>
          </a:p>
        </p:txBody>
      </p:sp>
      <p:sp>
        <p:nvSpPr>
          <p:cNvPr id="110" name="Circle: Hollow 16">
            <a:extLst>
              <a:ext uri="{FF2B5EF4-FFF2-40B4-BE49-F238E27FC236}">
                <a16:creationId xmlns:a16="http://schemas.microsoft.com/office/drawing/2014/main" id="{CFC6E62A-6137-6553-506C-5B5344811A84}"/>
              </a:ext>
            </a:extLst>
          </p:cNvPr>
          <p:cNvSpPr/>
          <p:nvPr/>
        </p:nvSpPr>
        <p:spPr>
          <a:xfrm>
            <a:off x="8931565" y="336301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SemiBold" panose="02000503040000020004" pitchFamily="2" charset="0"/>
            </a:endParaRPr>
          </a:p>
        </p:txBody>
      </p:sp>
      <p:cxnSp>
        <p:nvCxnSpPr>
          <p:cNvPr id="111" name="Straight Connector 17">
            <a:extLst>
              <a:ext uri="{FF2B5EF4-FFF2-40B4-BE49-F238E27FC236}">
                <a16:creationId xmlns:a16="http://schemas.microsoft.com/office/drawing/2014/main" id="{3EEFDBCD-25AA-C685-DA7E-F04565B2B6CE}"/>
              </a:ext>
            </a:extLst>
          </p:cNvPr>
          <p:cNvCxnSpPr>
            <a:cxnSpLocks/>
          </p:cNvCxnSpPr>
          <p:nvPr/>
        </p:nvCxnSpPr>
        <p:spPr>
          <a:xfrm flipV="1">
            <a:off x="9278751" y="2329632"/>
            <a:ext cx="0" cy="1033387"/>
          </a:xfrm>
          <a:prstGeom prst="line">
            <a:avLst/>
          </a:prstGeom>
          <a:ln w="19050">
            <a:solidFill>
              <a:srgbClr val="B3B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8">
            <a:extLst>
              <a:ext uri="{FF2B5EF4-FFF2-40B4-BE49-F238E27FC236}">
                <a16:creationId xmlns:a16="http://schemas.microsoft.com/office/drawing/2014/main" id="{81ABCB29-4BE9-EB04-4C30-40982EEA052D}"/>
              </a:ext>
            </a:extLst>
          </p:cNvPr>
          <p:cNvSpPr/>
          <p:nvPr/>
        </p:nvSpPr>
        <p:spPr>
          <a:xfrm>
            <a:off x="9216630" y="2283276"/>
            <a:ext cx="124240" cy="124240"/>
          </a:xfrm>
          <a:prstGeom prst="ellipse">
            <a:avLst/>
          </a:prstGeom>
          <a:solidFill>
            <a:srgbClr val="B3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SemiBold" panose="02000503040000020004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C17289F-1A80-E656-8AD1-CBF649EF8E25}"/>
              </a:ext>
            </a:extLst>
          </p:cNvPr>
          <p:cNvSpPr txBox="1"/>
          <p:nvPr/>
        </p:nvSpPr>
        <p:spPr>
          <a:xfrm>
            <a:off x="8235942" y="4097496"/>
            <a:ext cx="2091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3BBD5"/>
                </a:solidFill>
                <a:latin typeface="Congenial SemiBold" panose="02000503040000020004" pitchFamily="2" charset="0"/>
              </a:rPr>
              <a:t>March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C2FE042-5D55-53A1-5B5C-B22B751E2DE2}"/>
              </a:ext>
            </a:extLst>
          </p:cNvPr>
          <p:cNvSpPr txBox="1"/>
          <p:nvPr/>
        </p:nvSpPr>
        <p:spPr>
          <a:xfrm>
            <a:off x="8130616" y="1640993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48A54"/>
                </a:solidFill>
                <a:latin typeface="+mj-ea"/>
                <a:ea typeface="+mj-ea"/>
              </a:rPr>
              <a:t>Finalization</a:t>
            </a:r>
          </a:p>
          <a:p>
            <a:r>
              <a:rPr lang="en-US" sz="1600" dirty="0">
                <a:solidFill>
                  <a:srgbClr val="948A54"/>
                </a:solidFill>
                <a:latin typeface="+mj-ea"/>
                <a:ea typeface="+mj-ea"/>
              </a:rPr>
              <a:t>&amp; Marketing strategy</a:t>
            </a:r>
          </a:p>
        </p:txBody>
      </p:sp>
      <p:cxnSp>
        <p:nvCxnSpPr>
          <p:cNvPr id="115" name="Straight Connector 31">
            <a:extLst>
              <a:ext uri="{FF2B5EF4-FFF2-40B4-BE49-F238E27FC236}">
                <a16:creationId xmlns:a16="http://schemas.microsoft.com/office/drawing/2014/main" id="{14D76260-55AC-28FA-496C-24CDC072517F}"/>
              </a:ext>
            </a:extLst>
          </p:cNvPr>
          <p:cNvCxnSpPr>
            <a:cxnSpLocks/>
          </p:cNvCxnSpPr>
          <p:nvPr/>
        </p:nvCxnSpPr>
        <p:spPr>
          <a:xfrm>
            <a:off x="8238063" y="1550197"/>
            <a:ext cx="2048865" cy="0"/>
          </a:xfrm>
          <a:prstGeom prst="line">
            <a:avLst/>
          </a:prstGeom>
          <a:ln w="19050">
            <a:solidFill>
              <a:srgbClr val="B3B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1" grpId="0" animBg="1"/>
      <p:bldP spid="82" grpId="0"/>
      <p:bldP spid="83" grpId="0"/>
      <p:bldP spid="84" grpId="0" animBg="1"/>
      <p:bldP spid="85" grpId="0" animBg="1"/>
      <p:bldP spid="86" grpId="0" animBg="1"/>
      <p:bldP spid="87" grpId="0" animBg="1"/>
      <p:bldP spid="89" grpId="0" animBg="1"/>
      <p:bldP spid="90" grpId="0"/>
      <p:bldP spid="91" grpId="0"/>
      <p:bldP spid="92" grpId="0" animBg="1"/>
      <p:bldP spid="93" grpId="0" animBg="1"/>
      <p:bldP spid="94" grpId="0" animBg="1"/>
      <p:bldP spid="95" grpId="0" animBg="1"/>
      <p:bldP spid="97" grpId="0" animBg="1"/>
      <p:bldP spid="98" grpId="0"/>
      <p:bldP spid="102" grpId="0"/>
      <p:bldP spid="107" grpId="0" animBg="1"/>
      <p:bldP spid="108" grpId="0" animBg="1"/>
      <p:bldP spid="109" grpId="0" animBg="1"/>
      <p:bldP spid="110" grpId="0" animBg="1"/>
      <p:bldP spid="112" grpId="0" animBg="1"/>
      <p:bldP spid="113" grpId="0"/>
      <p:bldP spid="1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15408" y="2401323"/>
            <a:ext cx="10159661" cy="913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630" latinLnBrk="0"/>
            <a:r>
              <a:rPr lang="en-US" sz="5334" kern="0" spc="-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Thank You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4C1DE10-4D8E-E6A6-536D-A2BFDEB26ACA}"/>
              </a:ext>
            </a:extLst>
          </p:cNvPr>
          <p:cNvSpPr txBox="1"/>
          <p:nvPr/>
        </p:nvSpPr>
        <p:spPr>
          <a:xfrm>
            <a:off x="457200" y="6046407"/>
            <a:ext cx="114300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630" latinLnBrk="0"/>
            <a:r>
              <a:rPr lang="en-US" altLang="ko-KR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2022 Graduation Project 2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ㅣ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 김종헌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함건욱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함민혁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 이정하</a:t>
            </a:r>
            <a:endParaRPr lang="en-US" sz="24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196433-FD16-0D36-7382-3C472A7E8026}"/>
              </a:ext>
            </a:extLst>
          </p:cNvPr>
          <p:cNvSpPr/>
          <p:nvPr/>
        </p:nvSpPr>
        <p:spPr>
          <a:xfrm>
            <a:off x="0" y="0"/>
            <a:ext cx="8280400" cy="6858000"/>
          </a:xfrm>
          <a:prstGeom prst="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CC0B676C-7716-FD6E-FE06-D6E38F3418DE}"/>
              </a:ext>
            </a:extLst>
          </p:cNvPr>
          <p:cNvSpPr txBox="1"/>
          <p:nvPr/>
        </p:nvSpPr>
        <p:spPr>
          <a:xfrm>
            <a:off x="1727200" y="2459505"/>
            <a:ext cx="79756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just"/>
            <a:r>
              <a:rPr lang="en-US" altLang="ko-KR" sz="4000" dirty="0">
                <a:solidFill>
                  <a:srgbClr val="F9FAFD"/>
                </a:solidFill>
                <a:latin typeface="+mj-ea"/>
              </a:rPr>
              <a:t>Program</a:t>
            </a:r>
          </a:p>
          <a:p>
            <a:pPr lvl="1" algn="just"/>
            <a:r>
              <a:rPr lang="en-US" altLang="ko-KR" sz="4000" dirty="0">
                <a:solidFill>
                  <a:srgbClr val="F9FAFD"/>
                </a:solidFill>
                <a:latin typeface="+mj-ea"/>
              </a:rPr>
              <a:t>Objective &amp;</a:t>
            </a:r>
          </a:p>
          <a:p>
            <a:pPr lvl="1" algn="just"/>
            <a:r>
              <a:rPr lang="en-US" altLang="ko-KR" sz="4000" dirty="0">
                <a:solidFill>
                  <a:srgbClr val="F9FAFD"/>
                </a:solidFill>
                <a:latin typeface="+mj-ea"/>
              </a:rPr>
              <a:t>Changed part</a:t>
            </a: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2DAABF74-B04E-13FC-0960-CCDFDFD26EF0}"/>
              </a:ext>
            </a:extLst>
          </p:cNvPr>
          <p:cNvSpPr txBox="1"/>
          <p:nvPr/>
        </p:nvSpPr>
        <p:spPr>
          <a:xfrm>
            <a:off x="1219200" y="3075056"/>
            <a:ext cx="6502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9FAFD"/>
                </a:solidFill>
                <a:latin typeface="+mj-ea"/>
                <a:ea typeface="+mj-ea"/>
              </a:rPr>
              <a:t>1.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FFA8FF1-955B-6968-F401-B1DF6DCC0B0A}"/>
              </a:ext>
            </a:extLst>
          </p:cNvPr>
          <p:cNvSpPr txBox="1"/>
          <p:nvPr/>
        </p:nvSpPr>
        <p:spPr>
          <a:xfrm>
            <a:off x="9245600" y="6482879"/>
            <a:ext cx="29464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630" latinLnBrk="0">
              <a:defRPr/>
            </a:pPr>
            <a:r>
              <a:rPr lang="en-US" altLang="ko-KR" sz="1867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B_U" pitchFamily="34" charset="0"/>
              </a:rPr>
              <a:t>2022 Graduation Work</a:t>
            </a:r>
          </a:p>
        </p:txBody>
      </p:sp>
    </p:spTree>
    <p:extLst>
      <p:ext uri="{BB962C8B-B14F-4D97-AF65-F5344CB8AC3E}">
        <p14:creationId xmlns:p14="http://schemas.microsoft.com/office/powerpoint/2010/main" val="393837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7">
            <a:extLst>
              <a:ext uri="{FF2B5EF4-FFF2-40B4-BE49-F238E27FC236}">
                <a16:creationId xmlns:a16="http://schemas.microsoft.com/office/drawing/2014/main" id="{29BCB377-B8F8-E153-3792-9E98E8C59988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B82C541F-9F9F-EAAE-44A3-982C3257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26" name="Object 16">
            <a:extLst>
              <a:ext uri="{FF2B5EF4-FFF2-40B4-BE49-F238E27FC236}">
                <a16:creationId xmlns:a16="http://schemas.microsoft.com/office/drawing/2014/main" id="{54D7374C-CEBD-7568-A9FB-AFF0947FA70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25302-7C77-FCDA-2D34-E7F324C98FD8}"/>
              </a:ext>
            </a:extLst>
          </p:cNvPr>
          <p:cNvSpPr txBox="1"/>
          <p:nvPr/>
        </p:nvSpPr>
        <p:spPr>
          <a:xfrm>
            <a:off x="629098" y="737604"/>
            <a:ext cx="8182057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 Objective</a:t>
            </a:r>
            <a:endParaRPr lang="ko-KR" altLang="en-US" sz="2933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2E4F99-350A-54DF-259F-BD78B1252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6" y="1926436"/>
            <a:ext cx="3506365" cy="28957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D53C8E-33E8-BB23-CE90-6EC5020AE073}"/>
              </a:ext>
            </a:extLst>
          </p:cNvPr>
          <p:cNvSpPr txBox="1"/>
          <p:nvPr/>
        </p:nvSpPr>
        <p:spPr>
          <a:xfrm>
            <a:off x="401944" y="4929882"/>
            <a:ext cx="3694897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Screen</a:t>
            </a:r>
            <a:r>
              <a:rPr lang="ko-KR" altLang="en-US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commentary</a:t>
            </a:r>
            <a:endParaRPr lang="ko-KR" alt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B2E8C-353E-C63F-8684-D4CC71D60E8C}"/>
              </a:ext>
            </a:extLst>
          </p:cNvPr>
          <p:cNvSpPr txBox="1"/>
          <p:nvPr/>
        </p:nvSpPr>
        <p:spPr>
          <a:xfrm>
            <a:off x="5781639" y="1423550"/>
            <a:ext cx="6093994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  <a:sym typeface="Wingdings" pitchFamily="2" charset="2"/>
              </a:rPr>
              <a:t>Original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  <a:sym typeface="Wingdings" pitchFamily="2" charset="2"/>
              </a:rPr>
              <a:t>plan (Read screen + Insert commentary)</a:t>
            </a:r>
          </a:p>
          <a:p>
            <a:pPr defTabSz="609630" latinLnBrk="0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  <a:sym typeface="Wingdings" pitchFamily="2" charset="2"/>
              </a:rPr>
              <a:t></a:t>
            </a:r>
            <a:r>
              <a:rPr lang="en-US" altLang="ko-KR" sz="2000" dirty="0">
                <a:solidFill>
                  <a:prstClr val="black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srgbClr val="333D5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  <a:sym typeface="Wingdings" pitchFamily="2" charset="2"/>
              </a:rPr>
              <a:t>Scale down to development limitation </a:t>
            </a:r>
          </a:p>
          <a:p>
            <a:pPr defTabSz="609630" latinLnBrk="0">
              <a:lnSpc>
                <a:spcPct val="150000"/>
              </a:lnSpc>
            </a:pPr>
            <a:r>
              <a:rPr lang="en-US" altLang="ko-KR" sz="2000" dirty="0">
                <a:solidFill>
                  <a:srgbClr val="333D5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  <a:sym typeface="Wingdings" pitchFamily="2" charset="2"/>
              </a:rPr>
              <a:t>     and focus on functional development</a:t>
            </a: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AEB5EF66-0CBF-B36D-1AFD-1D0F1540A588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04F47-F60E-CC8B-E524-B7C5AC410037}"/>
              </a:ext>
            </a:extLst>
          </p:cNvPr>
          <p:cNvSpPr txBox="1"/>
          <p:nvPr/>
        </p:nvSpPr>
        <p:spPr>
          <a:xfrm>
            <a:off x="5781639" y="4860796"/>
            <a:ext cx="4886422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Save time and money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to create a screen commentary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404C1D-071C-FD46-B790-44C2CA5A6375}"/>
              </a:ext>
            </a:extLst>
          </p:cNvPr>
          <p:cNvGrpSpPr/>
          <p:nvPr/>
        </p:nvGrpSpPr>
        <p:grpSpPr>
          <a:xfrm>
            <a:off x="4165689" y="1500439"/>
            <a:ext cx="1314742" cy="1303521"/>
            <a:chOff x="4398049" y="1552350"/>
            <a:chExt cx="1314742" cy="1303521"/>
          </a:xfrm>
        </p:grpSpPr>
        <p:grpSp>
          <p:nvGrpSpPr>
            <p:cNvPr id="25" name="그룹 1007">
              <a:extLst>
                <a:ext uri="{FF2B5EF4-FFF2-40B4-BE49-F238E27FC236}">
                  <a16:creationId xmlns:a16="http://schemas.microsoft.com/office/drawing/2014/main" id="{3D345D94-D84C-1047-55A8-5BB5A122506F}"/>
                </a:ext>
              </a:extLst>
            </p:cNvPr>
            <p:cNvGrpSpPr/>
            <p:nvPr/>
          </p:nvGrpSpPr>
          <p:grpSpPr>
            <a:xfrm>
              <a:off x="4398049" y="1552350"/>
              <a:ext cx="1314742" cy="1303521"/>
              <a:chOff x="2251065" y="7298911"/>
              <a:chExt cx="1714286" cy="1714286"/>
            </a:xfrm>
          </p:grpSpPr>
          <p:pic>
            <p:nvPicPr>
              <p:cNvPr id="27" name="Object 21">
                <a:extLst>
                  <a:ext uri="{FF2B5EF4-FFF2-40B4-BE49-F238E27FC236}">
                    <a16:creationId xmlns:a16="http://schemas.microsoft.com/office/drawing/2014/main" id="{455B74CA-73C6-AA1E-7B2A-EAA801ECB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51065" y="7298911"/>
                <a:ext cx="1714286" cy="1714286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6A4C5C-CB56-CE5C-458B-BADC2630FEB4}"/>
                </a:ext>
              </a:extLst>
            </p:cNvPr>
            <p:cNvSpPr txBox="1"/>
            <p:nvPr/>
          </p:nvSpPr>
          <p:spPr>
            <a:xfrm>
              <a:off x="4466897" y="2007405"/>
              <a:ext cx="1177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Change</a:t>
              </a:r>
              <a:endParaRPr lang="ko-KR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09F0FF-0C69-B82B-88D6-3DD497AE74C9}"/>
              </a:ext>
            </a:extLst>
          </p:cNvPr>
          <p:cNvGrpSpPr/>
          <p:nvPr/>
        </p:nvGrpSpPr>
        <p:grpSpPr>
          <a:xfrm>
            <a:off x="4096841" y="3166313"/>
            <a:ext cx="1452438" cy="1303521"/>
            <a:chOff x="4329201" y="3237163"/>
            <a:chExt cx="1452438" cy="1303521"/>
          </a:xfrm>
        </p:grpSpPr>
        <p:grpSp>
          <p:nvGrpSpPr>
            <p:cNvPr id="23" name="그룹 1007">
              <a:extLst>
                <a:ext uri="{FF2B5EF4-FFF2-40B4-BE49-F238E27FC236}">
                  <a16:creationId xmlns:a16="http://schemas.microsoft.com/office/drawing/2014/main" id="{53EA939B-D593-87D8-7AF1-F4F79B7F74E3}"/>
                </a:ext>
              </a:extLst>
            </p:cNvPr>
            <p:cNvGrpSpPr/>
            <p:nvPr/>
          </p:nvGrpSpPr>
          <p:grpSpPr>
            <a:xfrm>
              <a:off x="4398049" y="3237163"/>
              <a:ext cx="1314742" cy="1303521"/>
              <a:chOff x="2251065" y="7298911"/>
              <a:chExt cx="1714286" cy="1714286"/>
            </a:xfrm>
          </p:grpSpPr>
          <p:pic>
            <p:nvPicPr>
              <p:cNvPr id="24" name="Object 21">
                <a:extLst>
                  <a:ext uri="{FF2B5EF4-FFF2-40B4-BE49-F238E27FC236}">
                    <a16:creationId xmlns:a16="http://schemas.microsoft.com/office/drawing/2014/main" id="{DCCE9C48-DDBC-0DFA-4D25-DE1606C8B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51065" y="7298911"/>
                <a:ext cx="1714286" cy="1714286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F82B03-A622-BB83-50BA-46CE400447B1}"/>
                </a:ext>
              </a:extLst>
            </p:cNvPr>
            <p:cNvSpPr txBox="1"/>
            <p:nvPr/>
          </p:nvSpPr>
          <p:spPr>
            <a:xfrm>
              <a:off x="4329201" y="3688868"/>
              <a:ext cx="1452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Objective</a:t>
              </a:r>
              <a:endParaRPr lang="ko-KR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BA25AD-49FB-433F-D3CD-AEE82F9E14B6}"/>
              </a:ext>
            </a:extLst>
          </p:cNvPr>
          <p:cNvSpPr txBox="1"/>
          <p:nvPr/>
        </p:nvSpPr>
        <p:spPr>
          <a:xfrm>
            <a:off x="5781639" y="3269958"/>
            <a:ext cx="6306834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609630" latinLnBrk="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prstClr val="black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  <a:sym typeface="Wingdings" pitchFamily="2" charset="2"/>
              </a:rPr>
              <a:t>Provide convenience to screen commentators</a:t>
            </a:r>
          </a:p>
          <a:p>
            <a:pPr marL="457200" indent="-457200" defTabSz="609630" latinLnBrk="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prstClr val="black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  <a:sym typeface="Wingdings" pitchFamily="2" charset="2"/>
              </a:rPr>
              <a:t>Automate audio editing and voice insertion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05D65C-F421-9956-F880-EBFFE698302F}"/>
              </a:ext>
            </a:extLst>
          </p:cNvPr>
          <p:cNvGrpSpPr/>
          <p:nvPr/>
        </p:nvGrpSpPr>
        <p:grpSpPr>
          <a:xfrm>
            <a:off x="4096841" y="4860796"/>
            <a:ext cx="1452438" cy="1303521"/>
            <a:chOff x="4329201" y="4781111"/>
            <a:chExt cx="1452438" cy="1303521"/>
          </a:xfrm>
        </p:grpSpPr>
        <p:grpSp>
          <p:nvGrpSpPr>
            <p:cNvPr id="18" name="그룹 1007">
              <a:extLst>
                <a:ext uri="{FF2B5EF4-FFF2-40B4-BE49-F238E27FC236}">
                  <a16:creationId xmlns:a16="http://schemas.microsoft.com/office/drawing/2014/main" id="{4D795631-7535-BE90-5EE9-2C0B98E85D6F}"/>
                </a:ext>
              </a:extLst>
            </p:cNvPr>
            <p:cNvGrpSpPr/>
            <p:nvPr/>
          </p:nvGrpSpPr>
          <p:grpSpPr>
            <a:xfrm>
              <a:off x="4398049" y="4781111"/>
              <a:ext cx="1314742" cy="1303521"/>
              <a:chOff x="2251065" y="7298911"/>
              <a:chExt cx="1714286" cy="1714286"/>
            </a:xfrm>
          </p:grpSpPr>
          <p:pic>
            <p:nvPicPr>
              <p:cNvPr id="20" name="Object 21">
                <a:extLst>
                  <a:ext uri="{FF2B5EF4-FFF2-40B4-BE49-F238E27FC236}">
                    <a16:creationId xmlns:a16="http://schemas.microsoft.com/office/drawing/2014/main" id="{DC34404E-790F-BFDD-1C14-8B878E73D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51065" y="7298911"/>
                <a:ext cx="1714286" cy="1714286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210341-2907-B6A0-9D81-A2DDD8676AE8}"/>
                </a:ext>
              </a:extLst>
            </p:cNvPr>
            <p:cNvSpPr txBox="1"/>
            <p:nvPr/>
          </p:nvSpPr>
          <p:spPr>
            <a:xfrm>
              <a:off x="4329201" y="5231163"/>
              <a:ext cx="1452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Goal</a:t>
              </a:r>
              <a:endParaRPr lang="ko-KR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77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7">
            <a:extLst>
              <a:ext uri="{FF2B5EF4-FFF2-40B4-BE49-F238E27FC236}">
                <a16:creationId xmlns:a16="http://schemas.microsoft.com/office/drawing/2014/main" id="{D36FCBB3-C9C0-AE9F-ADC5-2806F144C72D}"/>
              </a:ext>
            </a:extLst>
          </p:cNvPr>
          <p:cNvGrpSpPr/>
          <p:nvPr/>
        </p:nvGrpSpPr>
        <p:grpSpPr>
          <a:xfrm>
            <a:off x="2125310" y="6396702"/>
            <a:ext cx="9206349" cy="31746"/>
            <a:chOff x="3187965" y="9455353"/>
            <a:chExt cx="13809524" cy="47619"/>
          </a:xfrm>
        </p:grpSpPr>
        <p:pic>
          <p:nvPicPr>
            <p:cNvPr id="33" name="Object 27">
              <a:extLst>
                <a:ext uri="{FF2B5EF4-FFF2-40B4-BE49-F238E27FC236}">
                  <a16:creationId xmlns:a16="http://schemas.microsoft.com/office/drawing/2014/main" id="{17D19334-9342-E659-D44D-7FE289C9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0DAEEEE-CA6A-0948-1B85-4B5E31F37B4E}"/>
              </a:ext>
            </a:extLst>
          </p:cNvPr>
          <p:cNvSpPr txBox="1"/>
          <p:nvPr/>
        </p:nvSpPr>
        <p:spPr>
          <a:xfrm>
            <a:off x="657143" y="746801"/>
            <a:ext cx="10214057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D</a:t>
            </a:r>
            <a:r>
              <a:rPr lang="en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evelopment process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B2B81E-EFDD-CDC5-1BA1-75F707CE937F}"/>
              </a:ext>
            </a:extLst>
          </p:cNvPr>
          <p:cNvSpPr txBox="1"/>
          <p:nvPr/>
        </p:nvSpPr>
        <p:spPr>
          <a:xfrm>
            <a:off x="5666907" y="4810388"/>
            <a:ext cx="6525093" cy="141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Is the line inserted into the empty space without overlapping?</a:t>
            </a:r>
          </a:p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Is it expressed in the present form from the observer's point of view?</a:t>
            </a:r>
          </a:p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Doesn't the voice commentary come out before the screen?</a:t>
            </a:r>
          </a:p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endParaRPr lang="en-US" altLang="ko-KR" sz="1467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051BB51-11A8-E093-7F9B-BD22CFD51330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7523D8-0715-8AED-8B8A-29B7B4C1EFDF}"/>
              </a:ext>
            </a:extLst>
          </p:cNvPr>
          <p:cNvSpPr/>
          <p:nvPr/>
        </p:nvSpPr>
        <p:spPr>
          <a:xfrm>
            <a:off x="6340687" y="2463801"/>
            <a:ext cx="5677662" cy="234658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C0504D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386BB-337C-0BB8-8A0C-75DC1A940BCC}"/>
              </a:ext>
            </a:extLst>
          </p:cNvPr>
          <p:cNvSpPr txBox="1"/>
          <p:nvPr/>
        </p:nvSpPr>
        <p:spPr>
          <a:xfrm>
            <a:off x="6340687" y="1966128"/>
            <a:ext cx="6049349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음성구간 분석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/ TTS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삽입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C85A9537-4392-1ED0-74DE-CC0714DDE689}"/>
              </a:ext>
            </a:extLst>
          </p:cNvPr>
          <p:cNvSpPr txBox="1"/>
          <p:nvPr/>
        </p:nvSpPr>
        <p:spPr>
          <a:xfrm>
            <a:off x="699188" y="6314289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26689B-B2A3-3D0D-2E59-BD53887CC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51" y="2495370"/>
            <a:ext cx="12145349" cy="21913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603998-E166-242A-B542-048828292722}"/>
              </a:ext>
            </a:extLst>
          </p:cNvPr>
          <p:cNvSpPr txBox="1"/>
          <p:nvPr/>
        </p:nvSpPr>
        <p:spPr>
          <a:xfrm>
            <a:off x="6340687" y="1516311"/>
            <a:ext cx="2041313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★ </a:t>
            </a:r>
            <a:r>
              <a:rPr kumimoji="0" lang="en-US" altLang="ko-KR" sz="2933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Focus </a:t>
            </a:r>
            <a:endParaRPr lang="ko-KR" altLang="en-US" dirty="0">
              <a:solidFill>
                <a:srgbClr val="4F5E8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16DFE-773E-7CFC-67A7-5BD0A2ECF5ED}"/>
              </a:ext>
            </a:extLst>
          </p:cNvPr>
          <p:cNvSpPr txBox="1"/>
          <p:nvPr/>
        </p:nvSpPr>
        <p:spPr>
          <a:xfrm>
            <a:off x="414327" y="4769164"/>
            <a:ext cx="2068578" cy="830997"/>
          </a:xfrm>
          <a:prstGeom prst="rect">
            <a:avLst/>
          </a:prstGeom>
          <a:noFill/>
          <a:ln w="19050">
            <a:solidFill>
              <a:srgbClr val="4F5E8E"/>
            </a:solidFill>
            <a:prstDash val="sysDash"/>
          </a:ln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1600" dirty="0">
                <a:solidFill>
                  <a:srgbClr val="1114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6 Bold" pitchFamily="34" charset="0"/>
              </a:rPr>
              <a:t>This part is planned for additional implementation</a:t>
            </a:r>
            <a:endParaRPr lang="ko-KR" altLang="en-US" sz="200" dirty="0">
              <a:solidFill>
                <a:srgbClr val="4F5E8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08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196433-FD16-0D36-7382-3C472A7E8026}"/>
              </a:ext>
            </a:extLst>
          </p:cNvPr>
          <p:cNvSpPr/>
          <p:nvPr/>
        </p:nvSpPr>
        <p:spPr>
          <a:xfrm>
            <a:off x="0" y="0"/>
            <a:ext cx="8280400" cy="6858000"/>
          </a:xfrm>
          <a:prstGeom prst="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CC0B676C-7716-FD6E-FE06-D6E38F3418DE}"/>
              </a:ext>
            </a:extLst>
          </p:cNvPr>
          <p:cNvSpPr txBox="1"/>
          <p:nvPr/>
        </p:nvSpPr>
        <p:spPr>
          <a:xfrm>
            <a:off x="1727200" y="2767281"/>
            <a:ext cx="7975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just"/>
            <a:r>
              <a:rPr lang="en-US" altLang="ko-KR" sz="4000" dirty="0">
                <a:solidFill>
                  <a:srgbClr val="F9FAFD"/>
                </a:solidFill>
                <a:latin typeface="+mj-ea"/>
              </a:rPr>
              <a:t>Development</a:t>
            </a:r>
          </a:p>
          <a:p>
            <a:pPr lvl="1" algn="just"/>
            <a:r>
              <a:rPr lang="en-US" altLang="ko-KR" sz="4000" dirty="0">
                <a:solidFill>
                  <a:srgbClr val="F9FAFD"/>
                </a:solidFill>
                <a:latin typeface="+mj-ea"/>
              </a:rPr>
              <a:t>Description</a:t>
            </a: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2DAABF74-B04E-13FC-0960-CCDFDFD26EF0}"/>
              </a:ext>
            </a:extLst>
          </p:cNvPr>
          <p:cNvSpPr txBox="1"/>
          <p:nvPr/>
        </p:nvSpPr>
        <p:spPr>
          <a:xfrm>
            <a:off x="1219200" y="3075056"/>
            <a:ext cx="6502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9FAFD"/>
                </a:solidFill>
                <a:latin typeface="+mj-ea"/>
                <a:ea typeface="+mj-ea"/>
              </a:rPr>
              <a:t>2.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FFA8FF1-955B-6968-F401-B1DF6DCC0B0A}"/>
              </a:ext>
            </a:extLst>
          </p:cNvPr>
          <p:cNvSpPr txBox="1"/>
          <p:nvPr/>
        </p:nvSpPr>
        <p:spPr>
          <a:xfrm>
            <a:off x="9245600" y="6482879"/>
            <a:ext cx="29464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630" latinLnBrk="0">
              <a:defRPr/>
            </a:pPr>
            <a:r>
              <a:rPr lang="en-US" altLang="ko-KR" sz="1867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B_U" pitchFamily="34" charset="0"/>
              </a:rPr>
              <a:t>2022 Graduation Work</a:t>
            </a:r>
          </a:p>
        </p:txBody>
      </p:sp>
    </p:spTree>
    <p:extLst>
      <p:ext uri="{BB962C8B-B14F-4D97-AF65-F5344CB8AC3E}">
        <p14:creationId xmlns:p14="http://schemas.microsoft.com/office/powerpoint/2010/main" val="272989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701697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Development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Description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B129A-367C-9845-D998-3F9C05FAF547}"/>
              </a:ext>
            </a:extLst>
          </p:cNvPr>
          <p:cNvSpPr txBox="1"/>
          <p:nvPr/>
        </p:nvSpPr>
        <p:spPr>
          <a:xfrm>
            <a:off x="680472" y="1134087"/>
            <a:ext cx="309687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NanumSquareRound ExtraBold" panose="020B0600000101010101" pitchFamily="34" charset="-127"/>
                <a:ea typeface="NanumSquareRound ExtraBold" panose="020B0600000101010101" pitchFamily="34" charset="-127"/>
                <a:cs typeface="S-Core Dream 6 Bold" pitchFamily="34" charset="0"/>
                <a:sym typeface="Wingdings" pitchFamily="2" charset="2"/>
              </a:rPr>
              <a:t>GUI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4F5E8E"/>
                </a:solidFill>
                <a:latin typeface="+mn-ea"/>
                <a:cs typeface="S-Core Dream 6 Bold" pitchFamily="34" charset="0"/>
              </a:rPr>
              <a:t>Basic form</a:t>
            </a:r>
            <a:endParaRPr lang="en-US" altLang="ko-KR" sz="2800" b="1" dirty="0">
              <a:solidFill>
                <a:srgbClr val="4F5E8E"/>
              </a:solidFill>
              <a:latin typeface="+mn-ea"/>
              <a:cs typeface="S-Core Dream 6 Bold" pitchFamily="34" charset="0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BFA6E46B-444F-7B13-51DA-A0A804D8981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1026" name="Picture 2" descr="PyQt - 위키백과, 우리 모두의 백과사전">
            <a:extLst>
              <a:ext uri="{FF2B5EF4-FFF2-40B4-BE49-F238E27FC236}">
                <a16:creationId xmlns:a16="http://schemas.microsoft.com/office/drawing/2014/main" id="{551A257A-B9C9-414F-8002-9052CEA4D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3" y="2375216"/>
            <a:ext cx="2392034" cy="249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021447-D00B-EE82-B9A3-EC2EDDC8F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538" y="3510426"/>
            <a:ext cx="4811381" cy="22537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ACD0B2-E6B5-B422-D85D-368BB9C41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904" y="2791482"/>
            <a:ext cx="4810804" cy="33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2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701697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Development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Description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B129A-367C-9845-D998-3F9C05FAF547}"/>
              </a:ext>
            </a:extLst>
          </p:cNvPr>
          <p:cNvSpPr txBox="1"/>
          <p:nvPr/>
        </p:nvSpPr>
        <p:spPr>
          <a:xfrm>
            <a:off x="680472" y="1146932"/>
            <a:ext cx="3096871" cy="123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NanumSquareRound ExtraBold" panose="020B0600000101010101" pitchFamily="34" charset="-127"/>
                <a:ea typeface="NanumSquareRound ExtraBold" panose="020B0600000101010101" pitchFamily="34" charset="-127"/>
                <a:cs typeface="S-Core Dream 6 Bold" pitchFamily="34" charset="0"/>
                <a:sym typeface="Wingdings" pitchFamily="2" charset="2"/>
              </a:rPr>
              <a:t>GUI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4F5E8E"/>
                </a:solidFill>
                <a:latin typeface="+mn-ea"/>
                <a:cs typeface="S-Core Dream 6 Bold" pitchFamily="34" charset="0"/>
              </a:rPr>
              <a:t>Video Player</a:t>
            </a: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BFA6E46B-444F-7B13-51DA-A0A804D8981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5F8781-B8CA-76B3-DF0E-F6FCD0CAC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16" y="2348106"/>
            <a:ext cx="3027883" cy="3808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10AFE3D-EBD1-39A8-239B-5D37FE6D27F3}"/>
              </a:ext>
            </a:extLst>
          </p:cNvPr>
          <p:cNvSpPr/>
          <p:nvPr/>
        </p:nvSpPr>
        <p:spPr>
          <a:xfrm>
            <a:off x="5330170" y="2343174"/>
            <a:ext cx="5475514" cy="504316"/>
          </a:xfrm>
          <a:prstGeom prst="roundRect">
            <a:avLst/>
          </a:prstGeom>
          <a:solidFill>
            <a:srgbClr val="4F5E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QMediaPlayer</a:t>
            </a:r>
            <a:r>
              <a:rPr kumimoji="1" lang="en-US" altLang="ko-Kore-KR" sz="2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Qmediaplaylist</a:t>
            </a:r>
            <a:endParaRPr kumimoji="1" lang="en-US" altLang="ko-Kore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266DFCB-1F5A-2F5E-3824-27B98CE3E085}"/>
              </a:ext>
            </a:extLst>
          </p:cNvPr>
          <p:cNvSpPr/>
          <p:nvPr/>
        </p:nvSpPr>
        <p:spPr>
          <a:xfrm>
            <a:off x="5330170" y="2962825"/>
            <a:ext cx="5475514" cy="3074986"/>
          </a:xfrm>
          <a:prstGeom prst="roundRect">
            <a:avLst>
              <a:gd name="adj" fmla="val 8993"/>
            </a:avLst>
          </a:prstGeom>
          <a:solidFill>
            <a:schemeClr val="bg1"/>
          </a:solidFill>
          <a:ln>
            <a:solidFill>
              <a:srgbClr val="4F5E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1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)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essential video functions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 start, pause, stop, 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etc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 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NanumSquareRound Regular" panose="020B0600000101010101" pitchFamily="34" charset="-127"/>
              <a:ea typeface="NanumSquareRound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2) </a:t>
            </a: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.</a:t>
            </a:r>
            <a:r>
              <a:rPr kumimoji="1" lang="en-US" altLang="ko-Kore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setPosition</a:t>
            </a: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()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move 10 seconds forward/backward</a:t>
            </a: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3) </a:t>
            </a: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Slider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sym typeface="Wingdings" pitchFamily="2" charset="2"/>
              </a:rPr>
              <a:t></a:t>
            </a:r>
            <a:r>
              <a:rPr kumimoji="1" lang="en-US" altLang="ko-Kore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</a:rPr>
              <a:t> move current position, volume control</a:t>
            </a:r>
          </a:p>
        </p:txBody>
      </p:sp>
    </p:spTree>
    <p:extLst>
      <p:ext uri="{BB962C8B-B14F-4D97-AF65-F5344CB8AC3E}">
        <p14:creationId xmlns:p14="http://schemas.microsoft.com/office/powerpoint/2010/main" val="75357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701697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Development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Description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BFA6E46B-444F-7B13-51DA-A0A804D8981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48B7D-419E-BE71-7525-89BF7201FA3C}"/>
              </a:ext>
            </a:extLst>
          </p:cNvPr>
          <p:cNvSpPr txBox="1"/>
          <p:nvPr/>
        </p:nvSpPr>
        <p:spPr>
          <a:xfrm>
            <a:off x="680472" y="1146932"/>
            <a:ext cx="3096871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NanumSquareRound ExtraBold" panose="020B0600000101010101" pitchFamily="34" charset="-127"/>
                <a:ea typeface="NanumSquareRound ExtraBold" panose="020B0600000101010101" pitchFamily="34" charset="-127"/>
                <a:cs typeface="S-Core Dream 6 Bold" pitchFamily="34" charset="0"/>
                <a:sym typeface="Wingdings" pitchFamily="2" charset="2"/>
              </a:rPr>
              <a:t>Thread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EA9B17-63E0-A33D-3B6B-89D9EA956752}"/>
              </a:ext>
            </a:extLst>
          </p:cNvPr>
          <p:cNvSpPr/>
          <p:nvPr/>
        </p:nvSpPr>
        <p:spPr>
          <a:xfrm>
            <a:off x="1614853" y="2333948"/>
            <a:ext cx="3437383" cy="504316"/>
          </a:xfrm>
          <a:prstGeom prst="round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Qthread</a:t>
            </a:r>
            <a:endParaRPr kumimoji="1" lang="en-US" altLang="ko-Kore-KR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래픽 9" descr="네트워크 다이어그램 단색으로 채워진">
            <a:extLst>
              <a:ext uri="{FF2B5EF4-FFF2-40B4-BE49-F238E27FC236}">
                <a16:creationId xmlns:a16="http://schemas.microsoft.com/office/drawing/2014/main" id="{66C60B2B-A1BD-7A3E-813A-0F26C63F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703752" y="2964156"/>
            <a:ext cx="2931643" cy="2931643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E8A3D9-FC20-E966-EADC-AB912A6E9392}"/>
              </a:ext>
            </a:extLst>
          </p:cNvPr>
          <p:cNvSpPr txBox="1"/>
          <p:nvPr/>
        </p:nvSpPr>
        <p:spPr>
          <a:xfrm>
            <a:off x="5862463" y="1146932"/>
            <a:ext cx="4250756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NanumSquareRound ExtraBold" panose="020B0600000101010101" pitchFamily="34" charset="-127"/>
                <a:ea typeface="NanumSquareRound ExtraBold" panose="020B0600000101010101" pitchFamily="34" charset="-127"/>
                <a:cs typeface="S-Core Dream 6 Bold" pitchFamily="34" charset="0"/>
                <a:sym typeface="Wingdings" pitchFamily="2" charset="2"/>
              </a:rPr>
              <a:t>File / Data transfer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55CF7F8-0705-CC38-FECD-3665E48B5043}"/>
              </a:ext>
            </a:extLst>
          </p:cNvPr>
          <p:cNvSpPr/>
          <p:nvPr/>
        </p:nvSpPr>
        <p:spPr>
          <a:xfrm>
            <a:off x="6944366" y="2292463"/>
            <a:ext cx="3437383" cy="504316"/>
          </a:xfrm>
          <a:prstGeom prst="round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 err="1">
                <a:solidFill>
                  <a:schemeClr val="bg1"/>
                </a:solidFill>
                <a:latin typeface="+mn-ea"/>
              </a:rPr>
              <a:t>pyqtSignal</a:t>
            </a:r>
            <a:endParaRPr kumimoji="1" lang="en-US" altLang="ko-Kore-KR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7" name="그래픽 26" descr="브라우저 창 단색으로 채워진">
            <a:extLst>
              <a:ext uri="{FF2B5EF4-FFF2-40B4-BE49-F238E27FC236}">
                <a16:creationId xmlns:a16="http://schemas.microsoft.com/office/drawing/2014/main" id="{E376B504-C419-218E-E369-3039F158D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3089" y="2964156"/>
            <a:ext cx="2279127" cy="2279127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pic>
        <p:nvPicPr>
          <p:cNvPr id="29" name="그래픽 28" descr="폴더 검색 단색으로 채워진">
            <a:extLst>
              <a:ext uri="{FF2B5EF4-FFF2-40B4-BE49-F238E27FC236}">
                <a16:creationId xmlns:a16="http://schemas.microsoft.com/office/drawing/2014/main" id="{F8586349-F6E3-4CD9-0B4D-DD8EDF33F9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2652" y="3840744"/>
            <a:ext cx="2279127" cy="2279127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10619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Tenorite"/>
        <a:ea typeface="나눔스퀘어라운드 ExtraBold"/>
        <a:cs typeface=""/>
      </a:majorFont>
      <a:minorFont>
        <a:latin typeface="Tenorite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1223</Words>
  <Application>Microsoft Macintosh PowerPoint</Application>
  <PresentationFormat>와이드스크린</PresentationFormat>
  <Paragraphs>250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9" baseType="lpstr">
      <vt:lpstr>Wingdings</vt:lpstr>
      <vt:lpstr>Open Sans</vt:lpstr>
      <vt:lpstr>맑은 고딕</vt:lpstr>
      <vt:lpstr>나눔스퀘어라운드OTF ExtraBold</vt:lpstr>
      <vt:lpstr>나눔스퀘어라운드OTF Bold</vt:lpstr>
      <vt:lpstr>나눔스퀘어라운드 ExtraBold</vt:lpstr>
      <vt:lpstr>함초롬바탕</vt:lpstr>
      <vt:lpstr>나눔스퀘어라운드 Regular</vt:lpstr>
      <vt:lpstr>Congenial SemiBold</vt:lpstr>
      <vt:lpstr>NanumSquareRound ExtraBold</vt:lpstr>
      <vt:lpstr>THELuxGoEB_U</vt:lpstr>
      <vt:lpstr>Open Sans SemiBold</vt:lpstr>
      <vt:lpstr>Tenorite</vt:lpstr>
      <vt:lpstr>Arial</vt:lpstr>
      <vt:lpstr>NanumSquareRound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Jeongha</dc:creator>
  <cp:lastModifiedBy>leejeongha</cp:lastModifiedBy>
  <cp:revision>32</cp:revision>
  <dcterms:created xsi:type="dcterms:W3CDTF">2022-11-21T16:39:50Z</dcterms:created>
  <dcterms:modified xsi:type="dcterms:W3CDTF">2022-12-12T04:06:06Z</dcterms:modified>
</cp:coreProperties>
</file>